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73" r:id="rId10"/>
    <p:sldId id="27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9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41" name="PlaceHolder 4"/>
          <p:cNvSpPr>
            <a:spLocks noGrp="1"/>
          </p:cNvSpPr>
          <p:nvPr>
            <p:ph type="dt" idx="10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42" name="PlaceHolder 5"/>
          <p:cNvSpPr>
            <a:spLocks noGrp="1"/>
          </p:cNvSpPr>
          <p:nvPr>
            <p:ph type="ftr" idx="11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43" name="PlaceHolder 6"/>
          <p:cNvSpPr>
            <a:spLocks noGrp="1"/>
          </p:cNvSpPr>
          <p:nvPr>
            <p:ph type="sldNum" idx="12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22B283F1-27B5-498F-92FA-FD5B73042BF1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arduino.cc/software/ide-v1/tutorials/Linux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ln w="0">
            <a:noFill/>
          </a:ln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701640" y="4473720"/>
            <a:ext cx="5606280" cy="366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000" b="0" strike="noStrike" spc="-1">
                <a:latin typeface="Arial"/>
              </a:rPr>
              <a:t>https://forum.arducam.com/t/some-questions-about-arducam-mini-2mp-plus-with-nodemcu-v3/1011/3</a:t>
            </a:r>
          </a:p>
        </p:txBody>
      </p:sp>
      <p:sp>
        <p:nvSpPr>
          <p:cNvPr id="243" name="PlaceHolder 3"/>
          <p:cNvSpPr>
            <a:spLocks noGrp="1"/>
          </p:cNvSpPr>
          <p:nvPr>
            <p:ph type="sldNum" idx="13"/>
          </p:nvPr>
        </p:nvSpPr>
        <p:spPr>
          <a:xfrm>
            <a:off x="3970440" y="8829720"/>
            <a:ext cx="3037680" cy="46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BA9A8D1-ED9E-4990-960A-62AE5AA8D188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ln w="0">
            <a:noFill/>
          </a:ln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701640" y="4473720"/>
            <a:ext cx="5606280" cy="366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Run the Install Script:</a:t>
            </a:r>
            <a:br>
              <a:rPr lang="en-US" sz="2400" dirty="0"/>
            </a:br>
            <a:r>
              <a:rPr lang="en-US" sz="2000" b="0" u="sng" strike="noStrike" spc="-1" dirty="0">
                <a:solidFill>
                  <a:srgbClr val="E2D700"/>
                </a:solidFill>
                <a:uFillTx/>
                <a:latin typeface="Constantia"/>
                <a:ea typeface="DejaVu Sans"/>
                <a:hlinkClick r:id="rId3"/>
              </a:rPr>
              <a:t>https://docs.arduino.cc/software/ide-v1/tutorials/Linux/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sldNum" idx="13"/>
          </p:nvPr>
        </p:nvSpPr>
        <p:spPr>
          <a:xfrm>
            <a:off x="3970440" y="8829720"/>
            <a:ext cx="3037680" cy="46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BA9A8D1-ED9E-4990-960A-62AE5AA8D188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3962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8C83FF3-2E12-48C3-848A-94238273E3A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6A07565-A0D0-4C3F-8F42-CB1591E2859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5B78586-1DA4-4285-B821-BCA2056C90F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BCB04C-C253-4DF0-9072-99B52FC582A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F2F3F98-89A4-48A1-A6D3-74DB036A529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329344D-BACD-4E8A-8209-574EFD27F46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2303B0C-FD15-4056-A8B3-6531F1EEEAA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6F1E3E5-6564-4205-9F82-809D55E53B6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1F4FC53-349A-4865-9B62-AE8467CE4B0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950FBB0-385A-44B1-84A0-3869EFA9E35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8CE5BB3-A629-4B81-B2F3-B7A9006C1CD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6EE4E72-C126-4A0D-95F3-271395BE551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4B3D43E-7E92-4ED7-8373-461B744F22C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F3935C0-DF53-42DE-BADD-13BAB648A19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4CA701F-CF09-4E3E-9262-B135899CBF9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A7943D9-2904-4551-8D8C-663135026AB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E919B0A-879E-4ED7-B06C-A460FDD6A95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ACDEF8F-E0B9-41A6-8B32-6658A650562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AB6D3B4-D6A8-429E-A764-DCADADF8D51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54E6F76-5FB3-4EFE-BACF-120F53FFBC6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D37BBF5-6A77-47FB-A233-BE943E05ED7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B78FD59-033D-4B84-8E56-4016C027828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F385BD-A161-4447-B9BB-784DCC17369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DD81F25-3EA9-4C42-82A5-143C7C801A4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A0E0016-3581-42B7-99D0-9B309DB2855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E1143B1-AB8D-4974-8029-C177298D882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C125394-8A9C-45B1-8896-FA2DA65D1E4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C9F335B-46F9-4EE9-9219-7C9CF8B2E03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45C1A05-51CB-4380-9E73-1E129C188CA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1C76BFA-ADE2-465E-A5B4-854C54E6662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D21301D-01A4-49B0-8FBE-3F639CEF713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3DE3C2F-C840-4B14-87D4-0765D5E7122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7F7BD45-8277-4DD6-9E59-50FF3B752E3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9A9143-2C29-4AB2-B4CF-EDADD6C3C69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B3907DA-62DE-4FFC-9B99-4FA72C5BDB8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C52F7CD-D637-4F84-B3FB-D9681992D2B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>
          <a:xfrm>
            <a:off x="-9360" y="-7200"/>
            <a:ext cx="9162360" cy="10407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Freeform 7"/>
          <p:cNvSpPr/>
          <p:nvPr/>
        </p:nvSpPr>
        <p:spPr>
          <a:xfrm>
            <a:off x="4381560" y="-7200"/>
            <a:ext cx="4761720" cy="63756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1"/>
          <p:cNvGrpSpPr/>
          <p:nvPr/>
        </p:nvGrpSpPr>
        <p:grpSpPr>
          <a:xfrm>
            <a:off x="-29160" y="-16920"/>
            <a:ext cx="9197280" cy="1085760"/>
            <a:chOff x="-29160" y="-16920"/>
            <a:chExt cx="9197280" cy="1085760"/>
          </a:xfrm>
        </p:grpSpPr>
        <p:sp>
          <p:nvSpPr>
            <p:cNvPr id="3" name="Freeform 11"/>
            <p:cNvSpPr/>
            <p:nvPr/>
          </p:nvSpPr>
          <p:spPr>
            <a:xfrm rot="21435600">
              <a:off x="-18720" y="201600"/>
              <a:ext cx="9162360" cy="64836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12"/>
            <p:cNvSpPr/>
            <p:nvPr/>
          </p:nvSpPr>
          <p:spPr>
            <a:xfrm rot="21435600">
              <a:off x="-14040" y="275040"/>
              <a:ext cx="9174960" cy="52956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2666880" y="6356520"/>
            <a:ext cx="335196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ct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2"/>
          </p:nvPr>
        </p:nvSpPr>
        <p:spPr>
          <a:xfrm>
            <a:off x="7924680" y="6356520"/>
            <a:ext cx="7614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D1EAED"/>
                </a:solidFill>
                <a:latin typeface="Constantia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C7AE68B-D286-4236-ABF7-3E1BB6459180}" type="slidenum">
              <a:rPr lang="en-US" sz="1200" b="0" strike="noStrike" spc="-1">
                <a:solidFill>
                  <a:srgbClr val="D1EAED"/>
                </a:solidFill>
                <a:latin typeface="Constantia"/>
                <a:ea typeface="DejaVu Sans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6"/>
          <p:cNvSpPr/>
          <p:nvPr/>
        </p:nvSpPr>
        <p:spPr>
          <a:xfrm>
            <a:off x="-9360" y="-7200"/>
            <a:ext cx="9162360" cy="10407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Freeform 7"/>
          <p:cNvSpPr/>
          <p:nvPr/>
        </p:nvSpPr>
        <p:spPr>
          <a:xfrm>
            <a:off x="4381560" y="-7200"/>
            <a:ext cx="4761720" cy="63756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8" name="Group 1"/>
          <p:cNvGrpSpPr/>
          <p:nvPr/>
        </p:nvGrpSpPr>
        <p:grpSpPr>
          <a:xfrm>
            <a:off x="-29160" y="-16920"/>
            <a:ext cx="9197280" cy="1085760"/>
            <a:chOff x="-29160" y="-16920"/>
            <a:chExt cx="9197280" cy="1085760"/>
          </a:xfrm>
        </p:grpSpPr>
        <p:sp>
          <p:nvSpPr>
            <p:cNvPr id="49" name="Freeform 11"/>
            <p:cNvSpPr/>
            <p:nvPr/>
          </p:nvSpPr>
          <p:spPr>
            <a:xfrm rot="21435600">
              <a:off x="-18720" y="201600"/>
              <a:ext cx="9162360" cy="64836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" name="Freeform 12"/>
            <p:cNvSpPr/>
            <p:nvPr/>
          </p:nvSpPr>
          <p:spPr>
            <a:xfrm rot="21435600">
              <a:off x="-14040" y="275040"/>
              <a:ext cx="9174960" cy="52956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1" name="PlaceHolder 1"/>
          <p:cNvSpPr>
            <a:spLocks noGrp="1"/>
          </p:cNvSpPr>
          <p:nvPr>
            <p:ph type="ftr" idx="4"/>
          </p:nvPr>
        </p:nvSpPr>
        <p:spPr>
          <a:xfrm>
            <a:off x="2666880" y="6356520"/>
            <a:ext cx="335196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ct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ldNum" idx="5"/>
          </p:nvPr>
        </p:nvSpPr>
        <p:spPr>
          <a:xfrm>
            <a:off x="7924680" y="6356520"/>
            <a:ext cx="7614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035C75"/>
                </a:solidFill>
                <a:latin typeface="Constantia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E5BF5A5-67DC-49A0-A7F9-A96DC56E181B}" type="slidenum">
              <a:rPr lang="en-US" sz="1200" b="0" strike="noStrike" spc="-1">
                <a:solidFill>
                  <a:srgbClr val="035C75"/>
                </a:solidFill>
                <a:latin typeface="Constantia"/>
                <a:ea typeface="DejaVu Sans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Freeform 6"/>
          <p:cNvSpPr/>
          <p:nvPr/>
        </p:nvSpPr>
        <p:spPr>
          <a:xfrm>
            <a:off x="-9360" y="-7200"/>
            <a:ext cx="9162360" cy="10407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Freeform 7"/>
          <p:cNvSpPr/>
          <p:nvPr/>
        </p:nvSpPr>
        <p:spPr>
          <a:xfrm>
            <a:off x="4381560" y="-7200"/>
            <a:ext cx="4761720" cy="63756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94" name="Group 1"/>
          <p:cNvGrpSpPr/>
          <p:nvPr/>
        </p:nvGrpSpPr>
        <p:grpSpPr>
          <a:xfrm>
            <a:off x="-29160" y="-16920"/>
            <a:ext cx="9197280" cy="1085760"/>
            <a:chOff x="-29160" y="-16920"/>
            <a:chExt cx="9197280" cy="1085760"/>
          </a:xfrm>
        </p:grpSpPr>
        <p:sp>
          <p:nvSpPr>
            <p:cNvPr id="95" name="Freeform 11"/>
            <p:cNvSpPr/>
            <p:nvPr/>
          </p:nvSpPr>
          <p:spPr>
            <a:xfrm rot="21435600">
              <a:off x="-18720" y="201600"/>
              <a:ext cx="9162360" cy="64836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Freeform 12"/>
            <p:cNvSpPr/>
            <p:nvPr/>
          </p:nvSpPr>
          <p:spPr>
            <a:xfrm rot="21435600">
              <a:off x="-14040" y="275040"/>
              <a:ext cx="9174960" cy="52956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7" name="PlaceHolder 1"/>
          <p:cNvSpPr>
            <a:spLocks noGrp="1"/>
          </p:cNvSpPr>
          <p:nvPr>
            <p:ph type="ftr" idx="7"/>
          </p:nvPr>
        </p:nvSpPr>
        <p:spPr>
          <a:xfrm>
            <a:off x="2666880" y="6356520"/>
            <a:ext cx="335196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ct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ldNum" idx="8"/>
          </p:nvPr>
        </p:nvSpPr>
        <p:spPr>
          <a:xfrm>
            <a:off x="7924680" y="6356520"/>
            <a:ext cx="7614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035C75"/>
                </a:solidFill>
                <a:latin typeface="Constantia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E5A9CB8-8627-4E9B-B282-E40D0E7C63C1}" type="slidenum">
              <a:rPr lang="en-US" sz="1200" b="0" strike="noStrike" spc="-1">
                <a:solidFill>
                  <a:srgbClr val="035C75"/>
                </a:solidFill>
                <a:latin typeface="Constantia"/>
                <a:ea typeface="DejaVu Sans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duino.cc/en/softwar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0880" cy="1828080"/>
          </a:xfrm>
          <a:prstGeom prst="rect">
            <a:avLst/>
          </a:prstGeom>
          <a:noFill/>
          <a:ln w="0">
            <a:noFill/>
          </a:ln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en-US" sz="5600" b="1" strike="noStrike" spc="-1">
                <a:solidFill>
                  <a:srgbClr val="50E0EA"/>
                </a:solidFill>
                <a:latin typeface="Calibri"/>
                <a:ea typeface="DejaVu Sans"/>
              </a:rPr>
              <a:t>ArduCAM Mini 2MP with ESP8266 NodeMCU</a:t>
            </a:r>
            <a:endParaRPr lang="en-US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ubTitle"/>
          </p:nvPr>
        </p:nvSpPr>
        <p:spPr>
          <a:xfrm>
            <a:off x="533520" y="3228480"/>
            <a:ext cx="7854120" cy="1751760"/>
          </a:xfrm>
          <a:prstGeom prst="rect">
            <a:avLst/>
          </a:prstGeom>
          <a:noFill/>
          <a:ln w="0">
            <a:noFill/>
          </a:ln>
        </p:spPr>
        <p:txBody>
          <a:bodyPr lIns="0" tIns="45000" rIns="18360" bIns="45000" anchor="t">
            <a:noAutofit/>
          </a:bodyPr>
          <a:lstStyle/>
          <a:p>
            <a:pPr marL="228600" indent="-228600" algn="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en-US" sz="2600" b="0" strike="noStrike" spc="-1">
                <a:solidFill>
                  <a:srgbClr val="FFFFFF"/>
                </a:solidFill>
                <a:latin typeface="Constantia"/>
                <a:ea typeface="DejaVu Sans"/>
              </a:rPr>
              <a:t>Prepared by Suk Jin Lee</a:t>
            </a:r>
            <a:endParaRPr lang="en-US" sz="2600" b="0" strike="noStrike" spc="-1">
              <a:latin typeface="Arial"/>
            </a:endParaRPr>
          </a:p>
          <a:p>
            <a:pPr marL="228600" indent="-228600" algn="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19"/>
              </a:spcBef>
              <a:buNone/>
            </a:pP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2" name="Picture 2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338040" y="581040"/>
            <a:ext cx="8467200" cy="5905080"/>
          </a:xfrm>
          <a:prstGeom prst="rect">
            <a:avLst/>
          </a:prstGeom>
          <a:ln w="0">
            <a:noFill/>
          </a:ln>
        </p:spPr>
      </p:pic>
      <p:pic>
        <p:nvPicPr>
          <p:cNvPr id="213" name="Content Placeholder 2" descr="A screenshot of a computer&#10;&#10;Description automatically generated"/>
          <p:cNvPicPr/>
          <p:nvPr/>
        </p:nvPicPr>
        <p:blipFill>
          <a:blip r:embed="rId3"/>
          <a:stretch/>
        </p:blipFill>
        <p:spPr>
          <a:xfrm>
            <a:off x="1152360" y="2794680"/>
            <a:ext cx="6838560" cy="2209320"/>
          </a:xfrm>
          <a:prstGeom prst="rect">
            <a:avLst/>
          </a:prstGeom>
          <a:ln w="0">
            <a:noFill/>
          </a:ln>
        </p:spPr>
      </p:pic>
      <p:sp>
        <p:nvSpPr>
          <p:cNvPr id="214" name="Rectangle: Rounded Corners 9"/>
          <p:cNvSpPr/>
          <p:nvPr/>
        </p:nvSpPr>
        <p:spPr>
          <a:xfrm>
            <a:off x="1293840" y="3543480"/>
            <a:ext cx="6259320" cy="570960"/>
          </a:xfrm>
          <a:prstGeom prst="roundRect">
            <a:avLst>
              <a:gd name="adj" fmla="val 16667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DD3F9A2-20F5-422C-A3D1-191F7C25CF4D}" type="slidenum">
              <a:rPr/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Installation Instructions (3)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Open Boards Manager from Tools &gt; Board menu and install esp8266 platform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8" name="Picture 2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1449360" y="2901240"/>
            <a:ext cx="6245280" cy="3551040"/>
          </a:xfrm>
          <a:prstGeom prst="rect">
            <a:avLst/>
          </a:prstGeom>
          <a:ln w="0">
            <a:noFill/>
          </a:ln>
        </p:spPr>
      </p:pic>
      <p:sp>
        <p:nvSpPr>
          <p:cNvPr id="219" name="Rectangle: Rounded Corners 5"/>
          <p:cNvSpPr/>
          <p:nvPr/>
        </p:nvSpPr>
        <p:spPr>
          <a:xfrm>
            <a:off x="1571760" y="3429000"/>
            <a:ext cx="5924160" cy="2295000"/>
          </a:xfrm>
          <a:prstGeom prst="roundRect">
            <a:avLst>
              <a:gd name="adj" fmla="val 4103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0A957AE-7A69-4B63-A469-374A4F9EC0D5}" type="slidenum">
              <a:rPr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Installation Instructions (4)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Open Manage Libraries: Sketch &gt; Include Library &gt; Manage Libraries and install ArduCAM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2" name="Picture 6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1449360" y="2939040"/>
            <a:ext cx="6245280" cy="3551040"/>
          </a:xfrm>
          <a:prstGeom prst="rect">
            <a:avLst/>
          </a:prstGeom>
          <a:ln w="0">
            <a:noFill/>
          </a:ln>
        </p:spPr>
      </p:pic>
      <p:sp>
        <p:nvSpPr>
          <p:cNvPr id="223" name="Rectangle: Rounded Corners 5"/>
          <p:cNvSpPr/>
          <p:nvPr/>
        </p:nvSpPr>
        <p:spPr>
          <a:xfrm>
            <a:off x="1571760" y="3514680"/>
            <a:ext cx="5924160" cy="713880"/>
          </a:xfrm>
          <a:prstGeom prst="roundRect">
            <a:avLst>
              <a:gd name="adj" fmla="val 4103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DBEAC79-3675-47B7-805A-727A10035BE9}" type="slidenum">
              <a:t>12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Quickly Run the Demo (1) 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ArduCAM_ESP8266_UNO.ino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2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https://www.arducam.com/arducam-supports-esp8266-arduino-board-wifi-websocket-camera-demo/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51C31D0-23AF-48F5-ACC4-D15926A8D784}" type="slidenum"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Quickly Run the Demo (2) 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Set “SSID” and “PASSWORD.”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Set Wi-Fi Mode: wifi_mode = </a:t>
            </a:r>
            <a:r>
              <a:rPr lang="en-US" sz="2600" b="1" strike="noStrike" spc="-1">
                <a:solidFill>
                  <a:srgbClr val="000000"/>
                </a:solidFill>
                <a:latin typeface="Courier New"/>
                <a:ea typeface="DejaVu Sans"/>
              </a:rPr>
              <a:t>0</a:t>
            </a: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 (station mode)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8" name="Picture 7"/>
          <p:cNvPicPr/>
          <p:nvPr/>
        </p:nvPicPr>
        <p:blipFill>
          <a:blip r:embed="rId2"/>
          <a:stretch/>
        </p:blipFill>
        <p:spPr>
          <a:xfrm>
            <a:off x="1637640" y="2846880"/>
            <a:ext cx="5868720" cy="3792960"/>
          </a:xfrm>
          <a:prstGeom prst="rect">
            <a:avLst/>
          </a:prstGeom>
          <a:ln w="0">
            <a:noFill/>
          </a:ln>
        </p:spPr>
      </p:pic>
      <p:sp>
        <p:nvSpPr>
          <p:cNvPr id="229" name="Rectangle: Rounded Corners 9"/>
          <p:cNvSpPr/>
          <p:nvPr/>
        </p:nvSpPr>
        <p:spPr>
          <a:xfrm>
            <a:off x="2171520" y="3878640"/>
            <a:ext cx="2699280" cy="2509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0" name="Rectangle: Rounded Corners 11"/>
          <p:cNvSpPr/>
          <p:nvPr/>
        </p:nvSpPr>
        <p:spPr>
          <a:xfrm>
            <a:off x="2324160" y="5241600"/>
            <a:ext cx="2699280" cy="401400"/>
          </a:xfrm>
          <a:prstGeom prst="roundRect">
            <a:avLst>
              <a:gd name="adj" fmla="val 16667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1D63D04-B000-489E-8E72-8657AEF7164A}" type="slidenum">
              <a:rPr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Quickly Run the Demo (3) 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spc="-1" dirty="0">
                <a:solidFill>
                  <a:srgbClr val="000000"/>
                </a:solidFill>
                <a:latin typeface="Constantia"/>
                <a:ea typeface="DejaVu Sans"/>
              </a:rPr>
              <a:t>Select a board: </a:t>
            </a: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spc="-1" dirty="0">
                <a:solidFill>
                  <a:srgbClr val="000000"/>
                </a:solidFill>
                <a:latin typeface="Constantia"/>
                <a:ea typeface="DejaVu Sans"/>
              </a:rPr>
              <a:t>Tools &gt;Board &gt; ESP8266 Boards &gt; </a:t>
            </a:r>
            <a:r>
              <a:rPr lang="en-US" sz="2000" spc="-1" dirty="0" err="1">
                <a:solidFill>
                  <a:srgbClr val="000000"/>
                </a:solidFill>
                <a:latin typeface="Constantia"/>
                <a:ea typeface="DejaVu Sans"/>
              </a:rPr>
              <a:t>NodeMCU</a:t>
            </a:r>
            <a:r>
              <a:rPr lang="en-US" sz="2000" spc="-1" dirty="0">
                <a:solidFill>
                  <a:srgbClr val="000000"/>
                </a:solidFill>
                <a:latin typeface="Constantia"/>
                <a:ea typeface="DejaVu Sans"/>
              </a:rPr>
              <a:t> 1.0 (ESP-12E Module)</a:t>
            </a:r>
            <a:endParaRPr lang="en-US" sz="2000" b="0" strike="noStrike" spc="-1" dirty="0">
              <a:solidFill>
                <a:srgbClr val="000000"/>
              </a:solidFill>
              <a:latin typeface="Constantia"/>
              <a:ea typeface="DejaVu Sans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Click “Verify” and “Upload.”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3" name="Picture 2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2074566" y="3311015"/>
            <a:ext cx="4994509" cy="3406612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96A7ADA-9BFB-4BA1-95EE-9B1E6C9065CC}" type="slidenum">
              <a:rPr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Serial Monitor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After compiling and uploading the file, you can check the status using the serial monitor. </a:t>
            </a: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200" spc="-1" dirty="0">
                <a:solidFill>
                  <a:srgbClr val="000000"/>
                </a:solidFill>
                <a:latin typeface="Constantia"/>
              </a:rPr>
              <a:t>Set baud rate: 115200 baud</a:t>
            </a: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Make sure that your </a:t>
            </a:r>
            <a:r>
              <a:rPr lang="en-US" sz="2600" b="0" strike="noStrike" spc="-1" dirty="0" err="1">
                <a:solidFill>
                  <a:srgbClr val="000000"/>
                </a:solidFill>
                <a:latin typeface="Constantia"/>
                <a:ea typeface="DejaVu Sans"/>
              </a:rPr>
              <a:t>nodeMCU</a:t>
            </a: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 connected to RPi and the server started (e.g., IP: 192.168.4.6).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6" name="Picture 4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2219891" y="4066918"/>
            <a:ext cx="4704218" cy="2677091"/>
          </a:xfrm>
          <a:prstGeom prst="rect">
            <a:avLst/>
          </a:prstGeom>
          <a:ln w="0">
            <a:noFill/>
          </a:ln>
        </p:spPr>
      </p:pic>
      <p:sp>
        <p:nvSpPr>
          <p:cNvPr id="237" name="TextBox 4"/>
          <p:cNvSpPr/>
          <p:nvPr/>
        </p:nvSpPr>
        <p:spPr>
          <a:xfrm>
            <a:off x="3922920" y="5293465"/>
            <a:ext cx="205668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FF0000"/>
                </a:solidFill>
                <a:latin typeface="Constantia"/>
                <a:ea typeface="DejaVu Sans"/>
              </a:rPr>
              <a:t>Streaming server IP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38" name="Straight Arrow Connector 13"/>
          <p:cNvSpPr/>
          <p:nvPr/>
        </p:nvSpPr>
        <p:spPr>
          <a:xfrm flipH="1" flipV="1">
            <a:off x="2855160" y="5024545"/>
            <a:ext cx="1065960" cy="436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round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752D67D-4E7F-4584-8C77-5538C5BB1DA5}" type="slidenum">
              <a:rPr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 dirty="0">
                <a:solidFill>
                  <a:srgbClr val="04617B"/>
                </a:solidFill>
                <a:latin typeface="Calibri"/>
                <a:ea typeface="DejaVu Sans"/>
              </a:rPr>
              <a:t>Access to the Server (1)</a:t>
            </a:r>
            <a:endParaRPr lang="en-US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Click “web Browser” in your raspberry pi.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Type the IP of Stream Server: </a:t>
            </a:r>
            <a:r>
              <a:rPr lang="en-US" sz="2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192.168.4.6/stream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The capture and streaming features can be reached directly via the browser by using the format: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640080" lvl="1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en-US" sz="24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For still capture: 	http://IPaddress/capture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640080" lvl="1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en-US" sz="24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For streaming video:	http://IPaddress/stream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4D58338-D987-4D34-8B3F-28A242DA023E}" type="slidenum">
              <a:rPr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 dirty="0">
                <a:solidFill>
                  <a:srgbClr val="04617B"/>
                </a:solidFill>
                <a:latin typeface="Calibri"/>
                <a:ea typeface="DejaVu Sans"/>
              </a:rPr>
              <a:t>Access to the Server (2)</a:t>
            </a:r>
            <a:endParaRPr lang="en-US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Click “web Browser” from your smartphone.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Type the IP of Stream Server: </a:t>
            </a:r>
            <a:r>
              <a:rPr lang="en-US" sz="2400" b="0" strike="noStrike" spc="-1" dirty="0">
                <a:solidFill>
                  <a:srgbClr val="000000"/>
                </a:solidFill>
                <a:latin typeface="Courier New"/>
                <a:ea typeface="DejaVu Sans"/>
              </a:rPr>
              <a:t>192.168.4.6/stream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4D58338-D987-4D34-8B3F-28A242DA023E}" type="slidenum">
              <a:rPr/>
              <a:t>18</a:t>
            </a:fld>
            <a:endParaRPr/>
          </a:p>
        </p:txBody>
      </p:sp>
      <p:pic>
        <p:nvPicPr>
          <p:cNvPr id="3" name="Picture 2" descr="A close up of a bag&#10;&#10;Description automatically generated">
            <a:extLst>
              <a:ext uri="{FF2B5EF4-FFF2-40B4-BE49-F238E27FC236}">
                <a16:creationId xmlns:a16="http://schemas.microsoft.com/office/drawing/2014/main" id="{8F3BF68F-725A-D412-463D-F842434FC6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67" y="2953220"/>
            <a:ext cx="1624264" cy="351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39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What is ArduCAM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ArduCAM is an open-source project for Arduino camera since back to 2012. 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It is the world’s first serial peripheral interface (SPI) camera for Arduino and fills the gap of missing camera support in Arduino ecosystem.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F5E28C5-E358-41F2-BED7-1497C7FFCF15}" type="slidenum"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NodeMCU ESP8266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ESP8266 Wi-Fi transceiver module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An open-source firmware and development kit that helps you to prototype or build IoT products.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Compatible with the 802.11 b/g/n standard at 2.4 GHz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Cost-effective IoT Solution with Arduino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Arduino is widely used </a:t>
            </a:r>
            <a:r>
              <a:rPr lang="en-US" sz="2000" b="0" i="1" strike="noStrike" spc="-1">
                <a:solidFill>
                  <a:srgbClr val="0000FF"/>
                </a:solidFill>
                <a:latin typeface="Constantia"/>
                <a:ea typeface="DejaVu Sans"/>
              </a:rPr>
              <a:t>cost-effective</a:t>
            </a: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 open-source development platform for embedded and IoT applications.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731520" lvl="1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Arduino IDE is </a:t>
            </a:r>
            <a:r>
              <a:rPr lang="en-US" sz="2000" b="0" i="1" strike="noStrike" spc="-1">
                <a:solidFill>
                  <a:srgbClr val="0000FF"/>
                </a:solidFill>
                <a:latin typeface="Constantia"/>
                <a:ea typeface="DejaVu Sans"/>
              </a:rPr>
              <a:t>extremely friendly</a:t>
            </a:r>
            <a:r>
              <a:rPr lang="en-US" sz="2000" b="0" strike="noStrike" spc="-1">
                <a:solidFill>
                  <a:srgbClr val="0000FF"/>
                </a:solidFill>
                <a:latin typeface="Constantia"/>
                <a:ea typeface="DejaVu Sans"/>
              </a:rPr>
              <a:t> </a:t>
            </a:r>
            <a:r>
              <a:rPr lang="en-US" sz="20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to all users, including the new starters. 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4038BEA-B2A0-43AF-A7FC-B680DF114AF2}" type="slidenum">
              <a:rPr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rmAutofit fontScale="90000"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Microcontroller to Raspberry Pi (1)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4796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Microcontroller to Raspberry Pi Wi-Fi Communication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Picture 4"/>
          <p:cNvPicPr/>
          <p:nvPr/>
        </p:nvPicPr>
        <p:blipFill>
          <a:blip r:embed="rId2"/>
          <a:stretch/>
        </p:blipFill>
        <p:spPr>
          <a:xfrm>
            <a:off x="5281920" y="3505320"/>
            <a:ext cx="2718360" cy="1792800"/>
          </a:xfrm>
          <a:prstGeom prst="rect">
            <a:avLst/>
          </a:prstGeom>
          <a:ln w="0">
            <a:noFill/>
          </a:ln>
        </p:spPr>
      </p:pic>
      <p:sp>
        <p:nvSpPr>
          <p:cNvPr id="153" name="Arrow: Right 5"/>
          <p:cNvSpPr/>
          <p:nvPr/>
        </p:nvSpPr>
        <p:spPr>
          <a:xfrm>
            <a:off x="4098600" y="4038480"/>
            <a:ext cx="929880" cy="227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F6FC6"/>
          </a:solidFill>
          <a:ln>
            <a:solidFill>
              <a:srgbClr val="0B529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54" name="TextBox 6"/>
          <p:cNvSpPr/>
          <p:nvPr/>
        </p:nvSpPr>
        <p:spPr>
          <a:xfrm>
            <a:off x="3886200" y="4267080"/>
            <a:ext cx="13708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ESP8266 Wi-Fi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55" name="TextBox 7"/>
          <p:cNvSpPr/>
          <p:nvPr/>
        </p:nvSpPr>
        <p:spPr>
          <a:xfrm>
            <a:off x="208440" y="4724280"/>
            <a:ext cx="403776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ArduCAM mini 2MP with ESP8266 nodeMCU</a:t>
            </a:r>
            <a:endParaRPr lang="en-US" sz="1400" b="0" strike="noStrike" spc="-1">
              <a:latin typeface="Arial"/>
            </a:endParaRPr>
          </a:p>
        </p:txBody>
      </p:sp>
      <p:graphicFrame>
        <p:nvGraphicFramePr>
          <p:cNvPr id="156" name="Object 8"/>
          <p:cNvGraphicFramePr/>
          <p:nvPr/>
        </p:nvGraphicFramePr>
        <p:xfrm>
          <a:off x="2339280" y="5334120"/>
          <a:ext cx="883440" cy="67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0" imgH="0" progId="">
                  <p:embed/>
                </p:oleObj>
              </mc:Choice>
              <mc:Fallback>
                <p:oleObj r:id="rId3" imgW="0" imgH="0" progId="">
                  <p:embed/>
                  <p:pic>
                    <p:nvPicPr>
                      <p:cNvPr id="157" name="Object 8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>
                      <a:xfrm>
                        <a:off x="2339280" y="5334120"/>
                        <a:ext cx="883440" cy="678600"/>
                      </a:xfrm>
                      <a:prstGeom prst="rect">
                        <a:avLst/>
                      </a:prstGeom>
                      <a:ln w="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8" name="Picture 9"/>
          <p:cNvPicPr/>
          <p:nvPr/>
        </p:nvPicPr>
        <p:blipFill>
          <a:blip r:embed="rId5"/>
          <a:stretch/>
        </p:blipFill>
        <p:spPr>
          <a:xfrm>
            <a:off x="4247280" y="3429000"/>
            <a:ext cx="666720" cy="525600"/>
          </a:xfrm>
          <a:prstGeom prst="rect">
            <a:avLst/>
          </a:prstGeom>
          <a:ln w="0">
            <a:noFill/>
          </a:ln>
        </p:spPr>
      </p:pic>
      <p:sp>
        <p:nvSpPr>
          <p:cNvPr id="159" name="Freeform: Shape 10"/>
          <p:cNvSpPr/>
          <p:nvPr/>
        </p:nvSpPr>
        <p:spPr>
          <a:xfrm>
            <a:off x="8001000" y="4583880"/>
            <a:ext cx="532800" cy="368280"/>
          </a:xfrm>
          <a:custGeom>
            <a:avLst/>
            <a:gdLst/>
            <a:ahLst/>
            <a:cxnLst/>
            <a:rect l="l" t="t" r="r" b="b"/>
            <a:pathLst>
              <a:path w="742950" h="600075">
                <a:moveTo>
                  <a:pt x="0" y="600075"/>
                </a:moveTo>
                <a:lnTo>
                  <a:pt x="742950" y="600075"/>
                </a:lnTo>
                <a:lnTo>
                  <a:pt x="742950" y="0"/>
                </a:lnTo>
              </a:path>
            </a:pathLst>
          </a:custGeom>
          <a:noFill/>
          <a:ln>
            <a:solidFill>
              <a:srgbClr val="0000FF"/>
            </a:solidFill>
            <a:round/>
            <a:headEnd type="oval" w="med" len="med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60" name="TextBox 13"/>
          <p:cNvSpPr/>
          <p:nvPr/>
        </p:nvSpPr>
        <p:spPr>
          <a:xfrm>
            <a:off x="1905120" y="6071400"/>
            <a:ext cx="175176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Desktop/Laptop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61" name="TextBox 14"/>
          <p:cNvSpPr/>
          <p:nvPr/>
        </p:nvSpPr>
        <p:spPr>
          <a:xfrm>
            <a:off x="914400" y="2602440"/>
            <a:ext cx="251388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Stream Server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(ArduCAM mini 2MP)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2" name="TextBox 15"/>
          <p:cNvSpPr/>
          <p:nvPr/>
        </p:nvSpPr>
        <p:spPr>
          <a:xfrm>
            <a:off x="5715000" y="2602440"/>
            <a:ext cx="184320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Access Point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(Raspberry Pi)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3" name="TextBox 17"/>
          <p:cNvSpPr/>
          <p:nvPr/>
        </p:nvSpPr>
        <p:spPr>
          <a:xfrm>
            <a:off x="3886200" y="3048120"/>
            <a:ext cx="137088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http protocol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64" name="TextBox 18"/>
          <p:cNvSpPr/>
          <p:nvPr/>
        </p:nvSpPr>
        <p:spPr>
          <a:xfrm>
            <a:off x="3581280" y="5148000"/>
            <a:ext cx="685080" cy="33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USB</a:t>
            </a:r>
            <a:endParaRPr lang="en-US" sz="1600" b="0" strike="noStrike" spc="-1">
              <a:latin typeface="Arial"/>
            </a:endParaRPr>
          </a:p>
        </p:txBody>
      </p:sp>
      <p:pic>
        <p:nvPicPr>
          <p:cNvPr id="165" name="Picture 19"/>
          <p:cNvPicPr/>
          <p:nvPr/>
        </p:nvPicPr>
        <p:blipFill>
          <a:blip r:embed="rId6"/>
          <a:stretch/>
        </p:blipFill>
        <p:spPr>
          <a:xfrm>
            <a:off x="1977120" y="3581280"/>
            <a:ext cx="1908360" cy="1028160"/>
          </a:xfrm>
          <a:prstGeom prst="rect">
            <a:avLst/>
          </a:prstGeom>
          <a:ln w="0">
            <a:noFill/>
          </a:ln>
        </p:spPr>
      </p:pic>
      <p:pic>
        <p:nvPicPr>
          <p:cNvPr id="166" name="Picture 22"/>
          <p:cNvPicPr/>
          <p:nvPr/>
        </p:nvPicPr>
        <p:blipFill>
          <a:blip r:embed="rId7"/>
          <a:stretch/>
        </p:blipFill>
        <p:spPr>
          <a:xfrm>
            <a:off x="609480" y="3560400"/>
            <a:ext cx="783720" cy="1239480"/>
          </a:xfrm>
          <a:prstGeom prst="rect">
            <a:avLst/>
          </a:prstGeom>
          <a:ln w="0">
            <a:noFill/>
          </a:ln>
        </p:spPr>
      </p:pic>
      <p:sp>
        <p:nvSpPr>
          <p:cNvPr id="167" name="Arrow: Right 23"/>
          <p:cNvSpPr/>
          <p:nvPr/>
        </p:nvSpPr>
        <p:spPr>
          <a:xfrm>
            <a:off x="1523880" y="4038480"/>
            <a:ext cx="325440" cy="227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F6FC6"/>
          </a:solidFill>
          <a:ln>
            <a:solidFill>
              <a:srgbClr val="0B529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68" name="Freeform: Shape 24"/>
          <p:cNvSpPr/>
          <p:nvPr/>
        </p:nvSpPr>
        <p:spPr>
          <a:xfrm>
            <a:off x="3143160" y="4069440"/>
            <a:ext cx="818640" cy="1536840"/>
          </a:xfrm>
          <a:custGeom>
            <a:avLst/>
            <a:gdLst/>
            <a:ahLst/>
            <a:cxnLst/>
            <a:rect l="l" t="t" r="r" b="b"/>
            <a:pathLst>
              <a:path w="821060" h="1537398">
                <a:moveTo>
                  <a:pt x="622997" y="0"/>
                </a:moveTo>
                <a:cubicBezTo>
                  <a:pt x="755300" y="258745"/>
                  <a:pt x="887604" y="517490"/>
                  <a:pt x="783771" y="773723"/>
                </a:cubicBezTo>
                <a:cubicBezTo>
                  <a:pt x="679938" y="1029956"/>
                  <a:pt x="339969" y="1283677"/>
                  <a:pt x="0" y="1537398"/>
                </a:cubicBezTo>
              </a:path>
            </a:pathLst>
          </a:custGeom>
          <a:noFill/>
          <a:ln>
            <a:solidFill>
              <a:srgbClr val="0000FF"/>
            </a:solidFill>
            <a:round/>
            <a:headEnd type="oval" w="med" len="med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169" name="Picture 261"/>
          <p:cNvPicPr/>
          <p:nvPr/>
        </p:nvPicPr>
        <p:blipFill>
          <a:blip r:embed="rId4"/>
          <a:stretch/>
        </p:blipFill>
        <p:spPr>
          <a:xfrm>
            <a:off x="2336760" y="5334120"/>
            <a:ext cx="875880" cy="672840"/>
          </a:xfrm>
          <a:prstGeom prst="rect">
            <a:avLst/>
          </a:prstGeom>
          <a:ln w="0">
            <a:noFill/>
          </a:ln>
        </p:spPr>
      </p:pic>
      <p:sp>
        <p:nvSpPr>
          <p:cNvPr id="170" name="TextBox 1"/>
          <p:cNvSpPr/>
          <p:nvPr/>
        </p:nvSpPr>
        <p:spPr>
          <a:xfrm>
            <a:off x="8326440" y="3128760"/>
            <a:ext cx="399600" cy="1410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16200000" vert="vert270"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400" b="1" strike="noStrike" spc="-1">
                <a:solidFill>
                  <a:srgbClr val="000000"/>
                </a:solidFill>
                <a:latin typeface="Constantia"/>
                <a:ea typeface="DejaVu Sans"/>
              </a:rPr>
              <a:t>Local Network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E2E4467-A6C0-4B69-BB30-4F369432327D}" type="slidenum">
              <a:rPr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rmAutofit fontScale="90000"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Microcontroller to Raspberry Pi (2)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30520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Microcontroller to Raspberry Pi Wi-Fi Communication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TextBox 5"/>
          <p:cNvSpPr/>
          <p:nvPr/>
        </p:nvSpPr>
        <p:spPr>
          <a:xfrm>
            <a:off x="5715000" y="2602440"/>
            <a:ext cx="184320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Access Point</a:t>
            </a:r>
            <a:endParaRPr lang="en-US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>
                <a:solidFill>
                  <a:srgbClr val="0000FF"/>
                </a:solidFill>
                <a:latin typeface="Constantia"/>
                <a:ea typeface="DejaVu Sans"/>
              </a:rPr>
              <a:t>(Raspberry Pi)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4" name="TextBox 6"/>
          <p:cNvSpPr/>
          <p:nvPr/>
        </p:nvSpPr>
        <p:spPr>
          <a:xfrm>
            <a:off x="609480" y="3352680"/>
            <a:ext cx="228528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Stream Server</a:t>
            </a:r>
            <a:endParaRPr lang="en-U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(</a:t>
            </a:r>
            <a:r>
              <a:rPr lang="en-US" sz="1600" b="0" i="1" strike="noStrike" spc="-1">
                <a:solidFill>
                  <a:srgbClr val="000000"/>
                </a:solidFill>
                <a:latin typeface="Constantia"/>
                <a:ea typeface="DejaVu Sans"/>
              </a:rPr>
              <a:t>IP:  </a:t>
            </a:r>
            <a:r>
              <a:rPr lang="en-US" sz="1600" b="1" u="sng" strike="noStrike" spc="-1">
                <a:solidFill>
                  <a:srgbClr val="000000"/>
                </a:solidFill>
                <a:uFillTx/>
                <a:latin typeface="Courier New"/>
                <a:ea typeface="DejaVu Sans"/>
              </a:rPr>
              <a:t>192.168.4.6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)</a:t>
            </a:r>
            <a:endParaRPr lang="en-U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FF0000"/>
                </a:solidFill>
                <a:latin typeface="Constantia"/>
                <a:ea typeface="DejaVu Sans"/>
              </a:rPr>
              <a:t>Dynamic (dhcp)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75" name="TextBox 7"/>
          <p:cNvSpPr/>
          <p:nvPr/>
        </p:nvSpPr>
        <p:spPr>
          <a:xfrm>
            <a:off x="6172200" y="3352680"/>
            <a:ext cx="243756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Access Point</a:t>
            </a:r>
            <a:endParaRPr lang="en-U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(wlan</a:t>
            </a:r>
            <a:r>
              <a:rPr lang="en-US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0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: </a:t>
            </a:r>
            <a:r>
              <a:rPr lang="en-US" sz="1600" b="1" u="sng" strike="noStrike" spc="-1">
                <a:solidFill>
                  <a:srgbClr val="000000"/>
                </a:solidFill>
                <a:uFillTx/>
                <a:latin typeface="Courier New"/>
                <a:ea typeface="DejaVu Sans"/>
              </a:rPr>
              <a:t>192.168.4.1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)</a:t>
            </a:r>
            <a:endParaRPr lang="en-US" sz="1600" b="0" strike="noStrike" spc="-1">
              <a:latin typeface="Arial"/>
            </a:endParaRPr>
          </a:p>
          <a:p>
            <a:pPr algn="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FF0000"/>
                </a:solidFill>
                <a:latin typeface="Constantia"/>
                <a:ea typeface="DejaVu Sans"/>
              </a:rPr>
              <a:t>static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	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76" name="Straight Connector 8"/>
          <p:cNvSpPr/>
          <p:nvPr/>
        </p:nvSpPr>
        <p:spPr>
          <a:xfrm>
            <a:off x="2895480" y="3768120"/>
            <a:ext cx="3276720" cy="360"/>
          </a:xfrm>
          <a:prstGeom prst="line">
            <a:avLst/>
          </a:prstGeom>
          <a:ln w="50800">
            <a:solidFill>
              <a:srgbClr val="808080"/>
            </a:solidFill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77" name="TextBox 9"/>
          <p:cNvSpPr/>
          <p:nvPr/>
        </p:nvSpPr>
        <p:spPr>
          <a:xfrm>
            <a:off x="3429000" y="3395160"/>
            <a:ext cx="2285280" cy="33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SSID, PASSWORD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78" name="Straight Connector 12"/>
          <p:cNvSpPr/>
          <p:nvPr/>
        </p:nvSpPr>
        <p:spPr>
          <a:xfrm>
            <a:off x="2895480" y="4343400"/>
            <a:ext cx="3276720" cy="360"/>
          </a:xfrm>
          <a:prstGeom prst="line">
            <a:avLst/>
          </a:prstGeom>
          <a:ln w="50800">
            <a:solidFill>
              <a:srgbClr val="808080"/>
            </a:solidFill>
            <a:round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79" name="TextBox 19"/>
          <p:cNvSpPr/>
          <p:nvPr/>
        </p:nvSpPr>
        <p:spPr>
          <a:xfrm>
            <a:off x="2819520" y="4368240"/>
            <a:ext cx="342828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Wi-Fi Mode = </a:t>
            </a:r>
            <a:r>
              <a:rPr lang="en-US" sz="1600" b="1" u="sng" strike="noStrike" spc="-1">
                <a:solidFill>
                  <a:srgbClr val="000000"/>
                </a:solidFill>
                <a:uFillTx/>
                <a:latin typeface="Constantia"/>
                <a:ea typeface="DejaVu Sans"/>
              </a:rPr>
              <a:t>Station Mode(</a:t>
            </a:r>
            <a:r>
              <a:rPr lang="en-US" sz="1600" b="1" u="sng" strike="noStrike" spc="-1">
                <a:solidFill>
                  <a:srgbClr val="000000"/>
                </a:solidFill>
                <a:uFillTx/>
                <a:latin typeface="Courier New"/>
                <a:ea typeface="DejaVu Sans"/>
              </a:rPr>
              <a:t>0</a:t>
            </a:r>
            <a:r>
              <a:rPr lang="en-US" sz="1600" b="1" u="sng" strike="noStrike" spc="-1">
                <a:solidFill>
                  <a:srgbClr val="000000"/>
                </a:solidFill>
                <a:uFillTx/>
                <a:latin typeface="Constantia"/>
                <a:ea typeface="DejaVu Sans"/>
              </a:rPr>
              <a:t>)</a:t>
            </a:r>
            <a:r>
              <a:rPr lang="en-US" sz="1600" b="1" strike="noStrike" spc="-1">
                <a:solidFill>
                  <a:srgbClr val="000000"/>
                </a:solidFill>
                <a:latin typeface="Constantia"/>
                <a:ea typeface="DejaVu Sans"/>
              </a:rPr>
              <a:t> 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or Access Point Mode (</a:t>
            </a:r>
            <a:r>
              <a:rPr lang="en-US" sz="1600" b="1" strike="noStrike" spc="-1">
                <a:solidFill>
                  <a:srgbClr val="000000"/>
                </a:solidFill>
                <a:latin typeface="Courier New"/>
                <a:ea typeface="DejaVu Sans"/>
              </a:rPr>
              <a:t>1</a:t>
            </a:r>
            <a:r>
              <a:rPr lang="en-US" sz="1600" b="0" strike="noStrike" spc="-1">
                <a:solidFill>
                  <a:srgbClr val="000000"/>
                </a:solidFill>
                <a:latin typeface="Constantia"/>
                <a:ea typeface="DejaVu Sans"/>
              </a:rPr>
              <a:t>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0" name="TextBox 13"/>
          <p:cNvSpPr/>
          <p:nvPr/>
        </p:nvSpPr>
        <p:spPr>
          <a:xfrm>
            <a:off x="914400" y="2602440"/>
            <a:ext cx="251388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 dirty="0">
                <a:solidFill>
                  <a:srgbClr val="0000FF"/>
                </a:solidFill>
                <a:latin typeface="Constantia"/>
                <a:ea typeface="DejaVu Sans"/>
              </a:rPr>
              <a:t>Stream Server</a:t>
            </a:r>
            <a:endParaRPr lang="en-U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en-US" sz="1800" b="1" i="1" strike="noStrike" spc="-1" dirty="0">
                <a:solidFill>
                  <a:srgbClr val="0000FF"/>
                </a:solidFill>
                <a:latin typeface="Constantia"/>
                <a:ea typeface="DejaVu Sans"/>
              </a:rPr>
              <a:t>(</a:t>
            </a:r>
            <a:r>
              <a:rPr lang="en-US" sz="1800" b="1" i="1" strike="noStrike" spc="-1" dirty="0" err="1">
                <a:solidFill>
                  <a:srgbClr val="0000FF"/>
                </a:solidFill>
                <a:latin typeface="Constantia"/>
                <a:ea typeface="DejaVu Sans"/>
              </a:rPr>
              <a:t>ArduCAM</a:t>
            </a:r>
            <a:r>
              <a:rPr lang="en-US" sz="1800" b="1" i="1" strike="noStrike" spc="-1" dirty="0">
                <a:solidFill>
                  <a:srgbClr val="0000FF"/>
                </a:solidFill>
                <a:latin typeface="Constantia"/>
                <a:ea typeface="DejaVu Sans"/>
              </a:rPr>
              <a:t> mini 2MP)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A5A595E-9925-4FC2-AFC4-7549EB8845D7}" type="slidenum"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rmAutofit fontScale="90000"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NodeMCU to ArduCAM Mini 2MP</a:t>
            </a:r>
            <a:endParaRPr lang="en-US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Wiring between </a:t>
            </a:r>
            <a:r>
              <a:rPr lang="en-US" sz="2600" b="0" strike="noStrike" spc="-1" dirty="0" err="1">
                <a:solidFill>
                  <a:srgbClr val="000000"/>
                </a:solidFill>
                <a:latin typeface="Constantia"/>
                <a:ea typeface="DejaVu Sans"/>
              </a:rPr>
              <a:t>NodeMCU</a:t>
            </a: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 and </a:t>
            </a:r>
            <a:r>
              <a:rPr lang="en-US" sz="2600" b="0" strike="noStrike" spc="-1" dirty="0" err="1">
                <a:solidFill>
                  <a:srgbClr val="000000"/>
                </a:solidFill>
                <a:latin typeface="Constantia"/>
                <a:ea typeface="DejaVu Sans"/>
              </a:rPr>
              <a:t>ArduCAM</a:t>
            </a: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 Mini 2MP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TextBox 4"/>
          <p:cNvSpPr/>
          <p:nvPr/>
        </p:nvSpPr>
        <p:spPr>
          <a:xfrm>
            <a:off x="1676520" y="6324480"/>
            <a:ext cx="579060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 dirty="0">
                <a:solidFill>
                  <a:srgbClr val="FF0000"/>
                </a:solidFill>
                <a:latin typeface="Constantia"/>
                <a:ea typeface="DejaVu Sans"/>
              </a:rPr>
              <a:t>Be careful. Faulty Wiring can Lead to Fire Hazards~!</a:t>
            </a:r>
          </a:p>
        </p:txBody>
      </p:sp>
      <p:pic>
        <p:nvPicPr>
          <p:cNvPr id="184" name="Picture 5"/>
          <p:cNvPicPr/>
          <p:nvPr/>
        </p:nvPicPr>
        <p:blipFill>
          <a:blip r:embed="rId3"/>
          <a:stretch/>
        </p:blipFill>
        <p:spPr>
          <a:xfrm>
            <a:off x="1649880" y="4667760"/>
            <a:ext cx="3073680" cy="1656360"/>
          </a:xfrm>
          <a:prstGeom prst="rect">
            <a:avLst/>
          </a:prstGeom>
          <a:ln w="0">
            <a:noFill/>
          </a:ln>
        </p:spPr>
      </p:pic>
      <p:pic>
        <p:nvPicPr>
          <p:cNvPr id="185" name="Picture 6"/>
          <p:cNvPicPr/>
          <p:nvPr/>
        </p:nvPicPr>
        <p:blipFill>
          <a:blip r:embed="rId4"/>
          <a:stretch/>
        </p:blipFill>
        <p:spPr>
          <a:xfrm>
            <a:off x="2619360" y="2377800"/>
            <a:ext cx="1147680" cy="1815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Content Placeholder 5"/>
          <p:cNvGraphicFramePr/>
          <p:nvPr/>
        </p:nvGraphicFramePr>
        <p:xfrm>
          <a:off x="5324760" y="2564280"/>
          <a:ext cx="2248200" cy="3545520"/>
        </p:xfrm>
        <a:graphic>
          <a:graphicData uri="http://schemas.openxmlformats.org/drawingml/2006/table">
            <a:tbl>
              <a:tblPr/>
              <a:tblGrid>
                <a:gridCol w="111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5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ArduCAM</a:t>
                      </a:r>
                      <a:br>
                        <a:rPr sz="1600"/>
                      </a:b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Mini 2MP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ESP8266</a:t>
                      </a:r>
                      <a:br>
                        <a:rPr sz="1600"/>
                      </a:b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NodeMCU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C000"/>
                          </a:solidFill>
                          <a:latin typeface="Times New Roman"/>
                          <a:ea typeface="DejaVu Sans"/>
                        </a:rPr>
                        <a:t>CS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C000"/>
                          </a:solidFill>
                          <a:latin typeface="Times New Roman"/>
                          <a:ea typeface="DejaVu Sans"/>
                        </a:rPr>
                        <a:t>D0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9900"/>
                          </a:solidFill>
                          <a:latin typeface="Times New Roman"/>
                          <a:ea typeface="DejaVu Sans"/>
                        </a:rPr>
                        <a:t>MOSI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9900"/>
                          </a:solidFill>
                          <a:latin typeface="Times New Roman"/>
                          <a:ea typeface="DejaVu Sans"/>
                        </a:rPr>
                        <a:t>D7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9900"/>
                          </a:solidFill>
                          <a:latin typeface="Times New Roman"/>
                          <a:ea typeface="DejaVu Sans"/>
                        </a:rPr>
                        <a:t>MISO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9900"/>
                          </a:solidFill>
                          <a:latin typeface="Times New Roman"/>
                          <a:ea typeface="DejaVu Sans"/>
                        </a:rPr>
                        <a:t>D6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66FF"/>
                          </a:solidFill>
                          <a:latin typeface="Times New Roman"/>
                          <a:ea typeface="DejaVu Sans"/>
                        </a:rPr>
                        <a:t>SCK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66FF"/>
                          </a:solidFill>
                          <a:latin typeface="Times New Roman"/>
                          <a:ea typeface="DejaVu Sans"/>
                        </a:rPr>
                        <a:t>D5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GND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GND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0000"/>
                          </a:solidFill>
                          <a:latin typeface="Times New Roman"/>
                          <a:ea typeface="DejaVu Sans"/>
                        </a:rPr>
                        <a:t>VCC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FF0000"/>
                          </a:solidFill>
                          <a:latin typeface="Times New Roman"/>
                          <a:ea typeface="DejaVu Sans"/>
                        </a:rPr>
                        <a:t>3V3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7030A0"/>
                          </a:solidFill>
                          <a:latin typeface="Times New Roman"/>
                          <a:ea typeface="DejaVu Sans"/>
                        </a:rPr>
                        <a:t>SDA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7030A0"/>
                          </a:solidFill>
                          <a:latin typeface="Times New Roman"/>
                          <a:ea typeface="DejaVu Sans"/>
                        </a:rPr>
                        <a:t>D2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7030A0"/>
                          </a:solidFill>
                          <a:latin typeface="Times New Roman"/>
                          <a:ea typeface="DejaVu Sans"/>
                        </a:rPr>
                        <a:t>SCL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600" b="1" strike="noStrike" spc="-1">
                          <a:solidFill>
                            <a:srgbClr val="7030A0"/>
                          </a:solidFill>
                          <a:latin typeface="Times New Roman"/>
                          <a:ea typeface="DejaVu Sans"/>
                        </a:rPr>
                        <a:t>D1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7" name="Freeform: Shape 10"/>
          <p:cNvSpPr/>
          <p:nvPr/>
        </p:nvSpPr>
        <p:spPr>
          <a:xfrm>
            <a:off x="2864160" y="3972600"/>
            <a:ext cx="564120" cy="60588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0099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88" name="Freeform: Shape 13"/>
          <p:cNvSpPr/>
          <p:nvPr/>
        </p:nvSpPr>
        <p:spPr>
          <a:xfrm>
            <a:off x="2039040" y="3962520"/>
            <a:ext cx="710640" cy="777600"/>
          </a:xfrm>
          <a:custGeom>
            <a:avLst/>
            <a:gdLst/>
            <a:ahLst/>
            <a:cxnLst/>
            <a:rect l="l" t="t" r="r" b="b"/>
            <a:pathLst>
              <a:path w="542611" h="1889090">
                <a:moveTo>
                  <a:pt x="542611" y="0"/>
                </a:moveTo>
                <a:lnTo>
                  <a:pt x="542611" y="944545"/>
                </a:lnTo>
                <a:lnTo>
                  <a:pt x="0" y="944545"/>
                </a:lnTo>
                <a:lnTo>
                  <a:pt x="0" y="1889090"/>
                </a:lnTo>
                <a:lnTo>
                  <a:pt x="0" y="1889090"/>
                </a:lnTo>
              </a:path>
            </a:pathLst>
          </a:custGeom>
          <a:noFill/>
          <a:ln>
            <a:solidFill>
              <a:srgbClr val="FFC000"/>
            </a:solidFill>
            <a:round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89" name="Straight Connector 16"/>
          <p:cNvSpPr/>
          <p:nvPr/>
        </p:nvSpPr>
        <p:spPr>
          <a:xfrm>
            <a:off x="3429000" y="4572000"/>
            <a:ext cx="360" cy="186120"/>
          </a:xfrm>
          <a:prstGeom prst="line">
            <a:avLst/>
          </a:prstGeom>
          <a:ln w="25400">
            <a:solidFill>
              <a:srgbClr val="00990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0" name="Freeform: Shape 17"/>
          <p:cNvSpPr/>
          <p:nvPr/>
        </p:nvSpPr>
        <p:spPr>
          <a:xfrm>
            <a:off x="2980440" y="3978720"/>
            <a:ext cx="305280" cy="37404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0099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1" name="Straight Connector 18"/>
          <p:cNvSpPr/>
          <p:nvPr/>
        </p:nvSpPr>
        <p:spPr>
          <a:xfrm>
            <a:off x="3286440" y="4353120"/>
            <a:ext cx="360" cy="399600"/>
          </a:xfrm>
          <a:prstGeom prst="line">
            <a:avLst/>
          </a:prstGeom>
          <a:ln w="25400">
            <a:solidFill>
              <a:srgbClr val="00990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2" name="Straight Connector 19"/>
          <p:cNvSpPr/>
          <p:nvPr/>
        </p:nvSpPr>
        <p:spPr>
          <a:xfrm>
            <a:off x="3124080" y="3976200"/>
            <a:ext cx="360" cy="770760"/>
          </a:xfrm>
          <a:prstGeom prst="line">
            <a:avLst/>
          </a:prstGeom>
          <a:ln w="25400">
            <a:solidFill>
              <a:srgbClr val="FF66FF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3" name="Freeform: Shape 20"/>
          <p:cNvSpPr/>
          <p:nvPr/>
        </p:nvSpPr>
        <p:spPr>
          <a:xfrm>
            <a:off x="3224880" y="3982320"/>
            <a:ext cx="833040" cy="50004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4" name="Straight Connector 21"/>
          <p:cNvSpPr/>
          <p:nvPr/>
        </p:nvSpPr>
        <p:spPr>
          <a:xfrm>
            <a:off x="4058640" y="4483080"/>
            <a:ext cx="360" cy="272880"/>
          </a:xfrm>
          <a:prstGeom prst="line">
            <a:avLst/>
          </a:prstGeom>
          <a:ln w="25400">
            <a:solidFill>
              <a:srgbClr val="00000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5" name="Freeform: Shape 22"/>
          <p:cNvSpPr/>
          <p:nvPr/>
        </p:nvSpPr>
        <p:spPr>
          <a:xfrm>
            <a:off x="3352680" y="3982320"/>
            <a:ext cx="857520" cy="42624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6" name="Straight Connector 23"/>
          <p:cNvSpPr/>
          <p:nvPr/>
        </p:nvSpPr>
        <p:spPr>
          <a:xfrm>
            <a:off x="4210920" y="4399200"/>
            <a:ext cx="360" cy="363240"/>
          </a:xfrm>
          <a:prstGeom prst="line">
            <a:avLst/>
          </a:prstGeom>
          <a:ln w="25400">
            <a:solidFill>
              <a:srgbClr val="FF000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7" name="Freeform: Shape 24"/>
          <p:cNvSpPr/>
          <p:nvPr/>
        </p:nvSpPr>
        <p:spPr>
          <a:xfrm flipH="1">
            <a:off x="2175120" y="3982320"/>
            <a:ext cx="1404720" cy="13788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8" name="Straight Connector 25"/>
          <p:cNvSpPr/>
          <p:nvPr/>
        </p:nvSpPr>
        <p:spPr>
          <a:xfrm>
            <a:off x="2341800" y="4216680"/>
            <a:ext cx="360" cy="531720"/>
          </a:xfrm>
          <a:prstGeom prst="line">
            <a:avLst/>
          </a:prstGeom>
          <a:ln w="25400">
            <a:solidFill>
              <a:srgbClr val="7030A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99" name="Freeform: Shape 26"/>
          <p:cNvSpPr/>
          <p:nvPr/>
        </p:nvSpPr>
        <p:spPr>
          <a:xfrm flipH="1">
            <a:off x="2341440" y="3968640"/>
            <a:ext cx="1120320" cy="237600"/>
          </a:xfrm>
          <a:custGeom>
            <a:avLst/>
            <a:gdLst/>
            <a:ahLst/>
            <a:cxnLst/>
            <a:rect l="l" t="t" r="r" b="b"/>
            <a:pathLst>
              <a:path w="2240782" h="974690">
                <a:moveTo>
                  <a:pt x="2240782" y="974690"/>
                </a:moveTo>
                <a:lnTo>
                  <a:pt x="0" y="97469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00" name="Straight Connector 27"/>
          <p:cNvSpPr/>
          <p:nvPr/>
        </p:nvSpPr>
        <p:spPr>
          <a:xfrm>
            <a:off x="2189520" y="4094640"/>
            <a:ext cx="360" cy="643320"/>
          </a:xfrm>
          <a:prstGeom prst="line">
            <a:avLst/>
          </a:prstGeom>
          <a:ln w="25400">
            <a:solidFill>
              <a:srgbClr val="7030A0"/>
            </a:solidFill>
            <a:round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5E290A9-24B3-4195-9A39-7773C0B46515}" type="slidenum">
              <a:rPr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 dirty="0">
                <a:solidFill>
                  <a:srgbClr val="04617B"/>
                </a:solidFill>
                <a:latin typeface="Calibri"/>
                <a:ea typeface="DejaVu Sans"/>
              </a:rPr>
              <a:t>Installation Instructions (1)</a:t>
            </a:r>
            <a:endParaRPr lang="en-US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Install the current upstream </a:t>
            </a:r>
            <a:r>
              <a:rPr lang="en-US" sz="2600" b="0" u="sng" strike="noStrike" spc="-1" dirty="0">
                <a:solidFill>
                  <a:srgbClr val="E2D700"/>
                </a:solidFill>
                <a:uFillTx/>
                <a:latin typeface="Constantia"/>
                <a:ea typeface="DejaVu Sans"/>
                <a:hlinkClick r:id="rId3"/>
              </a:rPr>
              <a:t>Arduino IDE</a:t>
            </a: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 at the 1.8 level or later.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5E290A9-24B3-4195-9A39-7773C0B46515}" type="slidenum">
              <a:rPr/>
              <a:t>7</a:t>
            </a:fld>
            <a:endParaRPr/>
          </a:p>
        </p:txBody>
      </p:sp>
      <p:pic>
        <p:nvPicPr>
          <p:cNvPr id="203" name="Picture 197"/>
          <p:cNvPicPr/>
          <p:nvPr/>
        </p:nvPicPr>
        <p:blipFill>
          <a:blip r:embed="rId4"/>
          <a:stretch/>
        </p:blipFill>
        <p:spPr>
          <a:xfrm rot="22800">
            <a:off x="1397105" y="2885786"/>
            <a:ext cx="6625800" cy="34488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261039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5000" b="0" strike="noStrike" spc="-1" dirty="0">
                <a:solidFill>
                  <a:srgbClr val="04617B"/>
                </a:solidFill>
                <a:latin typeface="Calibri"/>
                <a:ea typeface="DejaVu Sans"/>
              </a:rPr>
              <a:t>Installation Instructions (2)</a:t>
            </a:r>
            <a:endParaRPr lang="en-US" sz="5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Install Arduino IDE using APT Manager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800" b="0" strike="noStrike" spc="-1" dirty="0" err="1">
                <a:solidFill>
                  <a:srgbClr val="000000"/>
                </a:solidFill>
                <a:latin typeface="+mj-lt"/>
              </a:rPr>
              <a:t>sudo</a:t>
            </a:r>
            <a:r>
              <a:rPr lang="en-US" sz="1800" b="0" strike="noStrike" spc="-1" dirty="0">
                <a:solidFill>
                  <a:srgbClr val="000000"/>
                </a:solidFill>
                <a:latin typeface="+mj-lt"/>
              </a:rPr>
              <a:t> apt update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800" b="0" strike="noStrike" spc="-1" dirty="0" err="1">
                <a:solidFill>
                  <a:srgbClr val="000000"/>
                </a:solidFill>
                <a:latin typeface="+mj-lt"/>
              </a:rPr>
              <a:t>sudo</a:t>
            </a:r>
            <a:r>
              <a:rPr lang="en-US" sz="1800" b="0" strike="noStrike" spc="-1" dirty="0">
                <a:solidFill>
                  <a:srgbClr val="000000"/>
                </a:solidFill>
                <a:latin typeface="+mj-lt"/>
              </a:rPr>
              <a:t> apt install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+mj-lt"/>
              </a:rPr>
              <a:t>arduino</a:t>
            </a:r>
            <a:endParaRPr lang="en-US" sz="1800" b="0" strike="noStrike" spc="-1" dirty="0">
              <a:solidFill>
                <a:srgbClr val="000000"/>
              </a:solidFill>
              <a:latin typeface="+mj-lt"/>
            </a:endParaRP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800" b="0" strike="noStrike" spc="-1" dirty="0" err="1">
                <a:solidFill>
                  <a:srgbClr val="000000"/>
                </a:solidFill>
                <a:latin typeface="+mj-lt"/>
              </a:rPr>
              <a:t>sudo</a:t>
            </a:r>
            <a:r>
              <a:rPr lang="en-US" sz="1800" b="0" strike="noStrike" spc="-1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+mj-lt"/>
              </a:rPr>
              <a:t>arduino</a:t>
            </a:r>
            <a:endParaRPr lang="en-US" sz="1800" b="0" strike="noStrike" spc="-1" dirty="0">
              <a:solidFill>
                <a:srgbClr val="000000"/>
              </a:solidFill>
              <a:latin typeface="+mj-lt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Start Arduino</a:t>
            </a: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n-US" sz="2600" spc="-1" dirty="0">
                <a:solidFill>
                  <a:srgbClr val="000000"/>
                </a:solidFill>
                <a:latin typeface="Constantia"/>
                <a:ea typeface="DejaVu Sans"/>
              </a:rPr>
              <a:t>O</a:t>
            </a:r>
            <a:r>
              <a:rPr lang="en-US" sz="2600" b="0" strike="noStrike" spc="-1" dirty="0">
                <a:solidFill>
                  <a:srgbClr val="000000"/>
                </a:solidFill>
                <a:latin typeface="Constantia"/>
                <a:ea typeface="DejaVu Sans"/>
              </a:rPr>
              <a:t>pen Preferences window and include additional Boards Manager URLs: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http://www.arducam.com/downloads/ESP8266_UNO/package_ArduCAM_index.json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https://dl.espressif.com/dl/package_esp32_index.json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http://arduino.esp8266.com/stable/package_esp8266com_index.json</a:t>
            </a:r>
          </a:p>
          <a:p>
            <a:pPr marL="914400" lvl="2" indent="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None/>
            </a:pP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>
          <a:xfrm>
            <a:off x="7924680" y="6356520"/>
            <a:ext cx="761400" cy="36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lnSpc>
                <a:spcPct val="100000"/>
              </a:lnSpc>
              <a:buNone/>
              <a:defRPr lang="en-US" sz="1200" b="0" strike="noStrike" kern="1200" spc="-1">
                <a:solidFill>
                  <a:srgbClr val="035C75"/>
                </a:solidFill>
                <a:latin typeface="Constantia"/>
                <a:ea typeface="DejaVu Sans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2F3F98-89A4-48A1-A6D3-74DB036A529B}" type="slidenum">
              <a:rPr lang="en-US" smtClean="0"/>
              <a:p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5415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45000" rIns="0" bIns="0" anchor="b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8880" cy="4388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19"/>
              </a:spcBef>
              <a:buNone/>
            </a:pP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8" name="Picture 2" descr="A screenshot of a computer&#10;&#10;Description automatically generated"/>
          <p:cNvPicPr/>
          <p:nvPr/>
        </p:nvPicPr>
        <p:blipFill>
          <a:blip r:embed="rId2"/>
          <a:stretch/>
        </p:blipFill>
        <p:spPr>
          <a:xfrm>
            <a:off x="338040" y="581040"/>
            <a:ext cx="8467200" cy="5905080"/>
          </a:xfrm>
          <a:prstGeom prst="rect">
            <a:avLst/>
          </a:prstGeom>
          <a:ln w="0">
            <a:noFill/>
          </a:ln>
        </p:spPr>
      </p:pic>
      <p:sp>
        <p:nvSpPr>
          <p:cNvPr id="209" name="Rectangle: Rounded Corners 7"/>
          <p:cNvSpPr/>
          <p:nvPr/>
        </p:nvSpPr>
        <p:spPr>
          <a:xfrm>
            <a:off x="7619400" y="5037480"/>
            <a:ext cx="416520" cy="380160"/>
          </a:xfrm>
          <a:prstGeom prst="roundRect">
            <a:avLst>
              <a:gd name="adj" fmla="val 16667"/>
            </a:avLst>
          </a:prstGeom>
          <a:noFill/>
          <a:ln>
            <a:solidFill>
              <a:srgbClr val="FF00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14515A5-E86E-4A8E-A7BE-4066BF84FBFE}" type="slidenum">
              <a:rPr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8611</TotalTime>
  <Words>689</Words>
  <Application>Microsoft Office PowerPoint</Application>
  <PresentationFormat>On-screen Show (4:3)</PresentationFormat>
  <Paragraphs>122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Constantia</vt:lpstr>
      <vt:lpstr>Courier New</vt:lpstr>
      <vt:lpstr>Symbol</vt:lpstr>
      <vt:lpstr>Times New Roman</vt:lpstr>
      <vt:lpstr>Wingdings</vt:lpstr>
      <vt:lpstr>Wingdings 2</vt:lpstr>
      <vt:lpstr>Office Theme</vt:lpstr>
      <vt:lpstr>Office Theme</vt:lpstr>
      <vt:lpstr>Office Theme</vt:lpstr>
      <vt:lpstr>ArduCAM Mini 2MP with ESP8266 NodeMCU</vt:lpstr>
      <vt:lpstr>What is ArduCAM</vt:lpstr>
      <vt:lpstr>NodeMCU ESP8266</vt:lpstr>
      <vt:lpstr>Microcontroller to Raspberry Pi (1)</vt:lpstr>
      <vt:lpstr>Microcontroller to Raspberry Pi (2)</vt:lpstr>
      <vt:lpstr>NodeMCU to ArduCAM Mini 2MP</vt:lpstr>
      <vt:lpstr>Installation Instructions (1)</vt:lpstr>
      <vt:lpstr>Installation Instructions (2)</vt:lpstr>
      <vt:lpstr>PowerPoint Presentation</vt:lpstr>
      <vt:lpstr>PowerPoint Presentation</vt:lpstr>
      <vt:lpstr>Installation Instructions (3)</vt:lpstr>
      <vt:lpstr>Installation Instructions (4)</vt:lpstr>
      <vt:lpstr>Quickly Run the Demo (1) </vt:lpstr>
      <vt:lpstr>Quickly Run the Demo (2) </vt:lpstr>
      <vt:lpstr>Quickly Run the Demo (3) </vt:lpstr>
      <vt:lpstr>Serial Monitor</vt:lpstr>
      <vt:lpstr>Access to the Server (1)</vt:lpstr>
      <vt:lpstr>Access to the Server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-chapter 1-</dc:title>
  <dc:subject/>
  <dc:creator>Andrew</dc:creator>
  <dc:description/>
  <cp:lastModifiedBy>SUK JIN LEE</cp:lastModifiedBy>
  <cp:revision>1311</cp:revision>
  <cp:lastPrinted>2015-08-26T18:18:56Z</cp:lastPrinted>
  <dcterms:created xsi:type="dcterms:W3CDTF">2011-04-02T11:19:40Z</dcterms:created>
  <dcterms:modified xsi:type="dcterms:W3CDTF">2025-06-10T19:08:51Z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On-screen Show (4:3)</vt:lpwstr>
  </property>
  <property fmtid="{D5CDD505-2E9C-101B-9397-08002B2CF9AE}" pid="4" name="Slides">
    <vt:i4>17</vt:i4>
  </property>
</Properties>
</file>