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9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FA3915-9132-774F-9A0C-77415DA2A587}" v="1" dt="2026-06-09T04:44:08.4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2" d="100"/>
          <a:sy n="162" d="100"/>
        </p:scale>
        <p:origin x="20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6178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321040" y="457200"/>
            <a:ext cx="146304" cy="146304"/>
          </a:xfrm>
          <a:prstGeom prst="ellipse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86800" y="822960"/>
            <a:ext cx="91440" cy="91440"/>
          </a:xfrm>
          <a:prstGeom prst="ellipse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046720" y="960120"/>
            <a:ext cx="64008" cy="64008"/>
          </a:xfrm>
          <a:prstGeom prst="ellipse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549640" y="4434840"/>
            <a:ext cx="109728" cy="109728"/>
          </a:xfrm>
          <a:prstGeom prst="ellipse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823960" y="4709160"/>
            <a:ext cx="64008" cy="64008"/>
          </a:xfrm>
          <a:prstGeom prst="ellipse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502920"/>
            <a:ext cx="777240" cy="7772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02920" y="16002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ANIMAL AI CAMP · TRACK 3 · DAY 2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02920" y="1920240"/>
            <a:ext cx="8138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Machines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 to See</a:t>
            </a:r>
            <a:endParaRPr lang="en-US" sz="4400" dirty="0"/>
          </a:p>
        </p:txBody>
      </p:sp>
      <p:sp>
        <p:nvSpPr>
          <p:cNvPr id="10" name="Text 7"/>
          <p:cNvSpPr/>
          <p:nvPr/>
        </p:nvSpPr>
        <p:spPr>
          <a:xfrm>
            <a:off x="502920" y="3291840"/>
            <a:ext cx="8138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CF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AI really is, how image classification works — and this afternoon, you train your first one.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502920" y="45262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DB5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Hasan · Dr. Lee · Dr. Rizvi   |   TAs: Leonardo, Vashiya, David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is powerful — not magical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54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CRITICALLY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48640" y="1234440"/>
            <a:ext cx="512064" cy="512064"/>
          </a:xfrm>
          <a:prstGeom prst="ellipse">
            <a:avLst/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35" y="1357335"/>
            <a:ext cx="266273" cy="26627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25880" y="1188720"/>
            <a:ext cx="7315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Garbage in → garbage out</a:t>
            </a:r>
            <a:endParaRPr lang="en-US" sz="1550" dirty="0"/>
          </a:p>
        </p:txBody>
      </p:sp>
      <p:sp>
        <p:nvSpPr>
          <p:cNvPr id="7" name="Text 4"/>
          <p:cNvSpPr/>
          <p:nvPr/>
        </p:nvSpPr>
        <p:spPr>
          <a:xfrm>
            <a:off x="1325880" y="1490472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model is only as good as its data. Blurry, mislabeled, or one-sided photos = a confused AI.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548640" y="2148840"/>
            <a:ext cx="512064" cy="512064"/>
          </a:xfrm>
          <a:prstGeom prst="ellipse">
            <a:avLst/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535" y="2271735"/>
            <a:ext cx="266273" cy="266273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325880" y="2103120"/>
            <a:ext cx="7315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Bias sneaks in through data</a:t>
            </a:r>
            <a:endParaRPr lang="en-US" sz="1550" dirty="0"/>
          </a:p>
        </p:txBody>
      </p:sp>
      <p:sp>
        <p:nvSpPr>
          <p:cNvPr id="11" name="Text 7"/>
          <p:cNvSpPr/>
          <p:nvPr/>
        </p:nvSpPr>
        <p:spPr>
          <a:xfrm>
            <a:off x="1325880" y="2404872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photos of black cats? White cats become 'dogs.' Real systems have failed real people exactly this way.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548640" y="3063240"/>
            <a:ext cx="512064" cy="512064"/>
          </a:xfrm>
          <a:prstGeom prst="ellipse">
            <a:avLst/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535" y="3186135"/>
            <a:ext cx="266273" cy="266273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325880" y="3017520"/>
            <a:ext cx="7315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Confidence ≠ correctness</a:t>
            </a:r>
            <a:endParaRPr lang="en-US" sz="1550" dirty="0"/>
          </a:p>
        </p:txBody>
      </p:sp>
      <p:sp>
        <p:nvSpPr>
          <p:cNvPr id="15" name="Text 10"/>
          <p:cNvSpPr/>
          <p:nvPr/>
        </p:nvSpPr>
        <p:spPr>
          <a:xfrm>
            <a:off x="1325880" y="3319272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Models can be 99% confident and 100% wrong. Always ask: was it tested on data like MINE?</a:t>
            </a:r>
            <a:endParaRPr lang="en-US" sz="1250" dirty="0"/>
          </a:p>
        </p:txBody>
      </p:sp>
      <p:sp>
        <p:nvSpPr>
          <p:cNvPr id="16" name="Shape 11"/>
          <p:cNvSpPr/>
          <p:nvPr/>
        </p:nvSpPr>
        <p:spPr>
          <a:xfrm>
            <a:off x="548640" y="3977640"/>
            <a:ext cx="512064" cy="512064"/>
          </a:xfrm>
          <a:prstGeom prst="ellipse">
            <a:avLst/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535" y="4100535"/>
            <a:ext cx="266273" cy="266273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325880" y="3931920"/>
            <a:ext cx="7315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Humans stay responsible</a:t>
            </a:r>
            <a:endParaRPr lang="en-US" sz="1550" dirty="0"/>
          </a:p>
        </p:txBody>
      </p:sp>
      <p:sp>
        <p:nvSpPr>
          <p:cNvPr id="19" name="Text 13"/>
          <p:cNvSpPr/>
          <p:nvPr/>
        </p:nvSpPr>
        <p:spPr>
          <a:xfrm>
            <a:off x="1325880" y="4233672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suggests; people decide — especially in medicine, policing, hiring.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3A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548640"/>
            <a:ext cx="640080" cy="6400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02920" y="1417320"/>
            <a:ext cx="8138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Today you trained an AI. For real.</a:t>
            </a:r>
            <a:endParaRPr lang="en-US" sz="3400" dirty="0"/>
          </a:p>
        </p:txBody>
      </p:sp>
      <p:sp>
        <p:nvSpPr>
          <p:cNvPr id="4" name="Text 1"/>
          <p:cNvSpPr/>
          <p:nvPr/>
        </p:nvSpPr>
        <p:spPr>
          <a:xfrm>
            <a:off x="548640" y="233172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 YOU LEARNED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3291840" y="2331720"/>
            <a:ext cx="5394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E8F0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vs ML vs deep learning · images = numbers · CNNs you build layer by layer · training &amp; accuracy</a:t>
            </a:r>
            <a:endParaRPr lang="en-US" sz="1350" dirty="0"/>
          </a:p>
        </p:txBody>
      </p:sp>
      <p:sp>
        <p:nvSpPr>
          <p:cNvPr id="6" name="Text 3"/>
          <p:cNvSpPr/>
          <p:nvPr/>
        </p:nvSpPr>
        <p:spPr>
          <a:xfrm>
            <a:off x="548640" y="310896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TOMORROW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3291840" y="3108960"/>
            <a:ext cx="5394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E8F0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your model better (augmentation, bigger brains, more epochs) — then pick YOUR team's animals &amp; plan your project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548640" y="388620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TONIGHT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3291840" y="3886200"/>
            <a:ext cx="5394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E8F0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animals would YOUR classifier tell apart? What photos would you need?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 already use AI ~50 times a day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54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WARM-UP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2697480" cy="1417320"/>
          </a:xfrm>
          <a:prstGeom prst="roundRect">
            <a:avLst>
              <a:gd name="adj" fmla="val 4516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21792" y="1399032"/>
            <a:ext cx="457200" cy="457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508760"/>
            <a:ext cx="237744" cy="23774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07008" y="1399032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Face unlock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640080" y="1947672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image classifier — 'is this YOUR face?'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3264408" y="1234440"/>
            <a:ext cx="2697480" cy="1417320"/>
          </a:xfrm>
          <a:prstGeom prst="roundRect">
            <a:avLst>
              <a:gd name="adj" fmla="val 4516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429000" y="1399032"/>
            <a:ext cx="457200" cy="457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8728" y="1508760"/>
            <a:ext cx="237744" cy="23774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014216" y="1399032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TikTok / Spotify feeds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3447288" y="1947672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predicts what you'll watch or play next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6071616" y="1234440"/>
            <a:ext cx="2697480" cy="1417320"/>
          </a:xfrm>
          <a:prstGeom prst="roundRect">
            <a:avLst>
              <a:gd name="adj" fmla="val 4516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6236208" y="1399032"/>
            <a:ext cx="457200" cy="457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5936" y="1508760"/>
            <a:ext cx="237744" cy="23774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821424" y="1399032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Siri &amp; voice-to-text</a:t>
            </a:r>
            <a:endParaRPr lang="en-US" sz="1350" dirty="0"/>
          </a:p>
        </p:txBody>
      </p:sp>
      <p:sp>
        <p:nvSpPr>
          <p:cNvPr id="18" name="Text 13"/>
          <p:cNvSpPr/>
          <p:nvPr/>
        </p:nvSpPr>
        <p:spPr>
          <a:xfrm>
            <a:off x="6254496" y="1947672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classifies sound waves into words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457200" y="2816352"/>
            <a:ext cx="2697480" cy="1417320"/>
          </a:xfrm>
          <a:prstGeom prst="roundRect">
            <a:avLst>
              <a:gd name="adj" fmla="val 4516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621792" y="2980944"/>
            <a:ext cx="457200" cy="457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3090672"/>
            <a:ext cx="237744" cy="23774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207008" y="2980944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Spam filters</a:t>
            </a:r>
            <a:endParaRPr lang="en-US" sz="1350" dirty="0"/>
          </a:p>
        </p:txBody>
      </p:sp>
      <p:sp>
        <p:nvSpPr>
          <p:cNvPr id="23" name="Text 17"/>
          <p:cNvSpPr/>
          <p:nvPr/>
        </p:nvSpPr>
        <p:spPr>
          <a:xfrm>
            <a:off x="640080" y="3529584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classifies every email: inbox or junk?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3264408" y="2816352"/>
            <a:ext cx="2697480" cy="1417320"/>
          </a:xfrm>
          <a:prstGeom prst="roundRect">
            <a:avLst>
              <a:gd name="adj" fmla="val 4516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3429000" y="2980944"/>
            <a:ext cx="457200" cy="457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8728" y="3090672"/>
            <a:ext cx="237744" cy="23774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4014216" y="2980944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Driver assist</a:t>
            </a:r>
            <a:endParaRPr lang="en-US" sz="1350" dirty="0"/>
          </a:p>
        </p:txBody>
      </p:sp>
      <p:sp>
        <p:nvSpPr>
          <p:cNvPr id="28" name="Text 21"/>
          <p:cNvSpPr/>
          <p:nvPr/>
        </p:nvSpPr>
        <p:spPr>
          <a:xfrm>
            <a:off x="3447288" y="3529584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finds lanes, signs &amp; pedestrians in video</a:t>
            </a:r>
            <a:endParaRPr lang="en-US" sz="1150" dirty="0"/>
          </a:p>
        </p:txBody>
      </p:sp>
      <p:sp>
        <p:nvSpPr>
          <p:cNvPr id="29" name="Shape 22"/>
          <p:cNvSpPr/>
          <p:nvPr/>
        </p:nvSpPr>
        <p:spPr>
          <a:xfrm>
            <a:off x="6071616" y="2816352"/>
            <a:ext cx="2697480" cy="1417320"/>
          </a:xfrm>
          <a:prstGeom prst="roundRect">
            <a:avLst>
              <a:gd name="adj" fmla="val 4516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3"/>
          <p:cNvSpPr/>
          <p:nvPr/>
        </p:nvSpPr>
        <p:spPr>
          <a:xfrm>
            <a:off x="6236208" y="2980944"/>
            <a:ext cx="457200" cy="457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45936" y="3090672"/>
            <a:ext cx="237744" cy="237744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821424" y="2980944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Snap / IG filters</a:t>
            </a:r>
            <a:endParaRPr lang="en-US" sz="1350" dirty="0"/>
          </a:p>
        </p:txBody>
      </p:sp>
      <p:sp>
        <p:nvSpPr>
          <p:cNvPr id="33" name="Text 25"/>
          <p:cNvSpPr/>
          <p:nvPr/>
        </p:nvSpPr>
        <p:spPr>
          <a:xfrm>
            <a:off x="6254496" y="3529584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find your face before decorating it</a:t>
            </a:r>
            <a:endParaRPr lang="en-US" sz="1150" dirty="0"/>
          </a:p>
        </p:txBody>
      </p:sp>
      <p:sp>
        <p:nvSpPr>
          <p:cNvPr id="34" name="Text 26"/>
          <p:cNvSpPr/>
          <p:nvPr/>
        </p:nvSpPr>
        <p:spPr>
          <a:xfrm>
            <a:off x="457200" y="449884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i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a pattern? Most of these are CLASSIFIERS — they sort things into categories.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Three words, one family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54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VOCABULARY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48640" y="1234440"/>
            <a:ext cx="4846320" cy="3383280"/>
          </a:xfrm>
          <a:prstGeom prst="roundRect">
            <a:avLst>
              <a:gd name="adj" fmla="val 2162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4480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50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ARTIFICIAL INTELLIGENCE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731520" y="1627632"/>
            <a:ext cx="4480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6770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program that does something 'smart'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914400" y="2057400"/>
            <a:ext cx="4114800" cy="2286000"/>
          </a:xfrm>
          <a:prstGeom prst="roundRect">
            <a:avLst>
              <a:gd name="adj" fmla="val 3200"/>
            </a:avLst>
          </a:prstGeom>
          <a:solidFill>
            <a:srgbClr val="D8E8C4"/>
          </a:solidFill>
          <a:ln w="12700">
            <a:solidFill>
              <a:srgbClr val="D8E8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97280" y="219456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50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MACHINE LEARNING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1097280" y="245059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6770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learns rules from examples instead of being told the rules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1280160" y="2926080"/>
            <a:ext cx="3383280" cy="1188720"/>
          </a:xfrm>
          <a:prstGeom prst="roundRect">
            <a:avLst>
              <a:gd name="adj" fmla="val 6154"/>
            </a:avLst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463040" y="3063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LEARNING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1463040" y="3319272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EAF2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with neural networks — what WE use this week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760720" y="1371600"/>
            <a:ext cx="29260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4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the goal: machines acting smart</a:t>
            </a:r>
            <a:endParaRPr lang="en-US" sz="14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 is a method: learn from data</a:t>
            </a:r>
            <a:endParaRPr lang="en-US" sz="14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learning is ML's superstar: neural networks with many layers</a:t>
            </a:r>
            <a:endParaRPr lang="en-US" sz="14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4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classification lives HERE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machine learning recipe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54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STEPS YOU'LL DO TODAY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73420" y="1371600"/>
            <a:ext cx="1938528" cy="2286000"/>
          </a:xfrm>
          <a:prstGeom prst="roundRect">
            <a:avLst>
              <a:gd name="adj" fmla="val 3302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68364" y="1572768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038" y="1704442"/>
            <a:ext cx="285293" cy="28529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73420" y="2240280"/>
            <a:ext cx="19385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 · DATA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264860" y="2606040"/>
            <a:ext cx="175564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thousands of photos,</a:t>
            </a:r>
            <a:endParaRPr lang="en-US" sz="11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labeled cat or dog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148524" y="2514600"/>
            <a:ext cx="219456" cy="0"/>
          </a:xfrm>
          <a:prstGeom prst="line">
            <a:avLst/>
          </a:prstGeom>
          <a:noFill/>
          <a:ln w="31750">
            <a:solidFill>
              <a:srgbClr val="67705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2404556" y="1371600"/>
            <a:ext cx="1938528" cy="2286000"/>
          </a:xfrm>
          <a:prstGeom prst="roundRect">
            <a:avLst>
              <a:gd name="adj" fmla="val 3302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099500" y="1572768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1174" y="1704442"/>
            <a:ext cx="285293" cy="285293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404556" y="2240280"/>
            <a:ext cx="19385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 · TRAINING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2495996" y="2606040"/>
            <a:ext cx="175564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guesses, checks,</a:t>
            </a:r>
            <a:endParaRPr lang="en-US" sz="11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adjusts — millions of times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4379660" y="2514600"/>
            <a:ext cx="219456" cy="0"/>
          </a:xfrm>
          <a:prstGeom prst="line">
            <a:avLst/>
          </a:prstGeom>
          <a:noFill/>
          <a:ln w="31750">
            <a:solidFill>
              <a:srgbClr val="67705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4635692" y="1371600"/>
            <a:ext cx="1938528" cy="2286000"/>
          </a:xfrm>
          <a:prstGeom prst="roundRect">
            <a:avLst>
              <a:gd name="adj" fmla="val 3302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5330636" y="1572768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62310" y="1704442"/>
            <a:ext cx="285293" cy="285293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4635692" y="2240280"/>
            <a:ext cx="19385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 · MODEL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4727132" y="2606040"/>
            <a:ext cx="175564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finished 'brain':</a:t>
            </a:r>
            <a:endParaRPr lang="en-US" sz="11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learned patterns, saved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6610796" y="2514600"/>
            <a:ext cx="219456" cy="0"/>
          </a:xfrm>
          <a:prstGeom prst="line">
            <a:avLst/>
          </a:prstGeom>
          <a:noFill/>
          <a:ln w="31750">
            <a:solidFill>
              <a:srgbClr val="67705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7"/>
          <p:cNvSpPr/>
          <p:nvPr/>
        </p:nvSpPr>
        <p:spPr>
          <a:xfrm>
            <a:off x="6866828" y="1371600"/>
            <a:ext cx="1938528" cy="2286000"/>
          </a:xfrm>
          <a:prstGeom prst="roundRect">
            <a:avLst>
              <a:gd name="adj" fmla="val 3302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7561772" y="1572768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3446" y="1704442"/>
            <a:ext cx="285293" cy="285293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6866828" y="2240280"/>
            <a:ext cx="19385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 · PREDICTION</a:t>
            </a:r>
            <a:endParaRPr lang="en-US" sz="1400" dirty="0"/>
          </a:p>
        </p:txBody>
      </p:sp>
      <p:sp>
        <p:nvSpPr>
          <p:cNvPr id="26" name="Text 20"/>
          <p:cNvSpPr/>
          <p:nvPr/>
        </p:nvSpPr>
        <p:spPr>
          <a:xfrm>
            <a:off x="6958268" y="2606040"/>
            <a:ext cx="175564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a NEW photo →</a:t>
            </a:r>
            <a:endParaRPr lang="en-US" sz="11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label + confidence %</a:t>
            </a:r>
            <a:endParaRPr lang="en-US" sz="1100" dirty="0"/>
          </a:p>
        </p:txBody>
      </p:sp>
      <p:sp>
        <p:nvSpPr>
          <p:cNvPr id="27" name="Shape 21"/>
          <p:cNvSpPr/>
          <p:nvPr/>
        </p:nvSpPr>
        <p:spPr>
          <a:xfrm>
            <a:off x="457200" y="3931920"/>
            <a:ext cx="8229600" cy="777240"/>
          </a:xfrm>
          <a:prstGeom prst="roundRect">
            <a:avLst>
              <a:gd name="adj" fmla="val 8235"/>
            </a:avLst>
          </a:prstGeom>
          <a:solidFill>
            <a:srgbClr val="FBEED7"/>
          </a:solidFill>
          <a:ln w="12700">
            <a:solidFill>
              <a:srgbClr val="FBEED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2"/>
          <p:cNvSpPr/>
          <p:nvPr/>
        </p:nvSpPr>
        <p:spPr>
          <a:xfrm>
            <a:off x="685800" y="4005072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habit: </a:t>
            </a:r>
            <a:r>
              <a:rPr lang="en-US" sz="13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always test on photos the model has NEVER seen (validation data). Anyone can ace a test they memorized the answers to!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 a computer, a photo is a spreadsheet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54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 = NUMBERS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640080" y="1371600"/>
            <a:ext cx="475488" cy="475488"/>
          </a:xfrm>
          <a:prstGeom prst="rect">
            <a:avLst/>
          </a:prstGeom>
          <a:solidFill>
            <a:srgbClr val="FAFAFA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250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115568" y="1371600"/>
            <a:ext cx="475488" cy="475488"/>
          </a:xfrm>
          <a:prstGeom prst="rect">
            <a:avLst/>
          </a:prstGeom>
          <a:solidFill>
            <a:srgbClr val="F5F5F5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115568" y="137160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245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91056" y="1371600"/>
            <a:ext cx="475488" cy="475488"/>
          </a:xfrm>
          <a:prstGeom prst="rect">
            <a:avLst/>
          </a:prstGeom>
          <a:solidFill>
            <a:srgbClr val="F0F0F0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591056" y="137160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240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066544" y="1371600"/>
            <a:ext cx="475488" cy="475488"/>
          </a:xfrm>
          <a:prstGeom prst="rect">
            <a:avLst/>
          </a:prstGeom>
          <a:solidFill>
            <a:srgbClr val="EEEEEE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066544" y="137160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238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542032" y="1371600"/>
            <a:ext cx="475488" cy="475488"/>
          </a:xfrm>
          <a:prstGeom prst="rect">
            <a:avLst/>
          </a:prstGeom>
          <a:solidFill>
            <a:srgbClr val="F4F4F4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42032" y="137160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244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017520" y="1371600"/>
            <a:ext cx="475488" cy="475488"/>
          </a:xfrm>
          <a:prstGeom prst="rect">
            <a:avLst/>
          </a:prstGeom>
          <a:solidFill>
            <a:srgbClr val="FBFBFB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017520" y="137160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251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40080" y="1847088"/>
            <a:ext cx="475488" cy="475488"/>
          </a:xfrm>
          <a:prstGeom prst="rect">
            <a:avLst/>
          </a:prstGeom>
          <a:solidFill>
            <a:srgbClr val="F8F8F8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184708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248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115568" y="1847088"/>
            <a:ext cx="475488" cy="475488"/>
          </a:xfrm>
          <a:prstGeom prst="rect">
            <a:avLst/>
          </a:prstGeom>
          <a:solidFill>
            <a:srgbClr val="787878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115568" y="184708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120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1591056" y="1847088"/>
            <a:ext cx="475488" cy="475488"/>
          </a:xfrm>
          <a:prstGeom prst="rect">
            <a:avLst/>
          </a:prstGeom>
          <a:solidFill>
            <a:srgbClr val="6E6E6E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591056" y="184708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110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066544" y="1847088"/>
            <a:ext cx="475488" cy="475488"/>
          </a:xfrm>
          <a:prstGeom prst="rect">
            <a:avLst/>
          </a:prstGeom>
          <a:solidFill>
            <a:srgbClr val="EBEBEB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066544" y="184708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235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542032" y="1847088"/>
            <a:ext cx="475488" cy="475488"/>
          </a:xfrm>
          <a:prstGeom prst="rect">
            <a:avLst/>
          </a:prstGeom>
          <a:solidFill>
            <a:srgbClr val="5A5A5A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542032" y="184708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90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017520" y="1847088"/>
            <a:ext cx="475488" cy="475488"/>
          </a:xfrm>
          <a:prstGeom prst="rect">
            <a:avLst/>
          </a:prstGeom>
          <a:solidFill>
            <a:srgbClr val="F6F6F6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017520" y="184708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246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40080" y="2322576"/>
            <a:ext cx="475488" cy="475488"/>
          </a:xfrm>
          <a:prstGeom prst="rect">
            <a:avLst/>
          </a:prstGeom>
          <a:solidFill>
            <a:srgbClr val="F2F2F2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40080" y="232257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242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1115568" y="2322576"/>
            <a:ext cx="475488" cy="475488"/>
          </a:xfrm>
          <a:prstGeom prst="rect">
            <a:avLst/>
          </a:prstGeom>
          <a:solidFill>
            <a:srgbClr val="737373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1115568" y="232257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115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1591056" y="2322576"/>
            <a:ext cx="475488" cy="475488"/>
          </a:xfrm>
          <a:prstGeom prst="rect">
            <a:avLst/>
          </a:prstGeom>
          <a:solidFill>
            <a:srgbClr val="646464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1591056" y="232257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2066544" y="2322576"/>
            <a:ext cx="475488" cy="475488"/>
          </a:xfrm>
          <a:prstGeom prst="rect">
            <a:avLst/>
          </a:prstGeom>
          <a:solidFill>
            <a:srgbClr val="E6E6E6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066544" y="232257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230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2542032" y="2322576"/>
            <a:ext cx="475488" cy="475488"/>
          </a:xfrm>
          <a:prstGeom prst="rect">
            <a:avLst/>
          </a:prstGeom>
          <a:solidFill>
            <a:srgbClr val="555555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2542032" y="232257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85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3017520" y="2322576"/>
            <a:ext cx="475488" cy="475488"/>
          </a:xfrm>
          <a:prstGeom prst="rect">
            <a:avLst/>
          </a:prstGeom>
          <a:solidFill>
            <a:srgbClr val="F0F0F0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3017520" y="232257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240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640080" y="2798064"/>
            <a:ext cx="475488" cy="475488"/>
          </a:xfrm>
          <a:prstGeom prst="rect">
            <a:avLst/>
          </a:prstGeom>
          <a:solidFill>
            <a:srgbClr val="EEEEEE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40080" y="279806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238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1115568" y="2798064"/>
            <a:ext cx="475488" cy="475488"/>
          </a:xfrm>
          <a:prstGeom prst="rect">
            <a:avLst/>
          </a:prstGeom>
          <a:solidFill>
            <a:srgbClr val="E8E8E8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1115568" y="279806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232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1591056" y="2798064"/>
            <a:ext cx="475488" cy="475488"/>
          </a:xfrm>
          <a:prstGeom prst="rect">
            <a:avLst/>
          </a:prstGeom>
          <a:solidFill>
            <a:srgbClr val="3C3C3C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1591056" y="279806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60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2066544" y="2798064"/>
            <a:ext cx="475488" cy="475488"/>
          </a:xfrm>
          <a:prstGeom prst="rect">
            <a:avLst/>
          </a:prstGeom>
          <a:solidFill>
            <a:srgbClr val="373737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2066544" y="279806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55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2542032" y="2798064"/>
            <a:ext cx="475488" cy="475488"/>
          </a:xfrm>
          <a:prstGeom prst="rect">
            <a:avLst/>
          </a:prstGeom>
          <a:solidFill>
            <a:srgbClr val="E4E4E4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2542032" y="279806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228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3017520" y="2798064"/>
            <a:ext cx="475488" cy="475488"/>
          </a:xfrm>
          <a:prstGeom prst="rect">
            <a:avLst/>
          </a:prstGeom>
          <a:solidFill>
            <a:srgbClr val="ECECEC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3017520" y="279806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236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640080" y="3273552"/>
            <a:ext cx="475488" cy="475488"/>
          </a:xfrm>
          <a:prstGeom prst="rect">
            <a:avLst/>
          </a:prstGeom>
          <a:solidFill>
            <a:srgbClr val="F0F0F0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640080" y="32735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240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1115568" y="3273552"/>
            <a:ext cx="475488" cy="475488"/>
          </a:xfrm>
          <a:prstGeom prst="rect">
            <a:avLst/>
          </a:prstGeom>
          <a:solidFill>
            <a:srgbClr val="464646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1115568" y="32735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70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1591056" y="3273552"/>
            <a:ext cx="475488" cy="475488"/>
          </a:xfrm>
          <a:prstGeom prst="rect">
            <a:avLst/>
          </a:prstGeom>
          <a:solidFill>
            <a:srgbClr val="323232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1591056" y="32735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50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2066544" y="3273552"/>
            <a:ext cx="475488" cy="475488"/>
          </a:xfrm>
          <a:prstGeom prst="rect">
            <a:avLst/>
          </a:prstGeom>
          <a:solidFill>
            <a:srgbClr val="2D2D2D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2066544" y="32735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45</a:t>
            </a:r>
            <a:endParaRPr lang="en-US" sz="900" dirty="0"/>
          </a:p>
        </p:txBody>
      </p:sp>
      <p:sp>
        <p:nvSpPr>
          <p:cNvPr id="60" name="Shape 58"/>
          <p:cNvSpPr/>
          <p:nvPr/>
        </p:nvSpPr>
        <p:spPr>
          <a:xfrm>
            <a:off x="2542032" y="3273552"/>
            <a:ext cx="475488" cy="475488"/>
          </a:xfrm>
          <a:prstGeom prst="rect">
            <a:avLst/>
          </a:prstGeom>
          <a:solidFill>
            <a:srgbClr val="414141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2542032" y="32735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65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3017520" y="3273552"/>
            <a:ext cx="475488" cy="475488"/>
          </a:xfrm>
          <a:prstGeom prst="rect">
            <a:avLst/>
          </a:prstGeom>
          <a:solidFill>
            <a:srgbClr val="EEEEEE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3017520" y="32735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238</a:t>
            </a:r>
            <a:endParaRPr lang="en-US" sz="900" dirty="0"/>
          </a:p>
        </p:txBody>
      </p:sp>
      <p:sp>
        <p:nvSpPr>
          <p:cNvPr id="64" name="Shape 62"/>
          <p:cNvSpPr/>
          <p:nvPr/>
        </p:nvSpPr>
        <p:spPr>
          <a:xfrm>
            <a:off x="640080" y="3749040"/>
            <a:ext cx="475488" cy="475488"/>
          </a:xfrm>
          <a:prstGeom prst="rect">
            <a:avLst/>
          </a:prstGeom>
          <a:solidFill>
            <a:srgbClr val="F9F9F9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640080" y="37490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249</a:t>
            </a:r>
            <a:endParaRPr lang="en-US" sz="900" dirty="0"/>
          </a:p>
        </p:txBody>
      </p:sp>
      <p:sp>
        <p:nvSpPr>
          <p:cNvPr id="66" name="Shape 64"/>
          <p:cNvSpPr/>
          <p:nvPr/>
        </p:nvSpPr>
        <p:spPr>
          <a:xfrm>
            <a:off x="1115568" y="3749040"/>
            <a:ext cx="475488" cy="475488"/>
          </a:xfrm>
          <a:prstGeom prst="rect">
            <a:avLst/>
          </a:prstGeom>
          <a:solidFill>
            <a:srgbClr val="4B4B4B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1115568" y="37490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75</a:t>
            </a:r>
            <a:endParaRPr lang="en-US" sz="900" dirty="0"/>
          </a:p>
        </p:txBody>
      </p:sp>
      <p:sp>
        <p:nvSpPr>
          <p:cNvPr id="68" name="Shape 66"/>
          <p:cNvSpPr/>
          <p:nvPr/>
        </p:nvSpPr>
        <p:spPr>
          <a:xfrm>
            <a:off x="1591056" y="3749040"/>
            <a:ext cx="475488" cy="475488"/>
          </a:xfrm>
          <a:prstGeom prst="rect">
            <a:avLst/>
          </a:prstGeom>
          <a:solidFill>
            <a:srgbClr val="3A3A3A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1591056" y="37490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58</a:t>
            </a:r>
            <a:endParaRPr lang="en-US" sz="900" dirty="0"/>
          </a:p>
        </p:txBody>
      </p:sp>
      <p:sp>
        <p:nvSpPr>
          <p:cNvPr id="70" name="Shape 68"/>
          <p:cNvSpPr/>
          <p:nvPr/>
        </p:nvSpPr>
        <p:spPr>
          <a:xfrm>
            <a:off x="2066544" y="3749040"/>
            <a:ext cx="475488" cy="475488"/>
          </a:xfrm>
          <a:prstGeom prst="rect">
            <a:avLst/>
          </a:prstGeom>
          <a:solidFill>
            <a:srgbClr val="343434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2066544" y="37490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52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2542032" y="3749040"/>
            <a:ext cx="475488" cy="475488"/>
          </a:xfrm>
          <a:prstGeom prst="rect">
            <a:avLst/>
          </a:prstGeom>
          <a:solidFill>
            <a:srgbClr val="484848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71"/>
          <p:cNvSpPr/>
          <p:nvPr/>
        </p:nvSpPr>
        <p:spPr>
          <a:xfrm>
            <a:off x="2542032" y="37490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2F2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72</a:t>
            </a:r>
            <a:endParaRPr lang="en-US" sz="900" dirty="0"/>
          </a:p>
        </p:txBody>
      </p:sp>
      <p:sp>
        <p:nvSpPr>
          <p:cNvPr id="74" name="Shape 72"/>
          <p:cNvSpPr/>
          <p:nvPr/>
        </p:nvSpPr>
        <p:spPr>
          <a:xfrm>
            <a:off x="3017520" y="3749040"/>
            <a:ext cx="475488" cy="475488"/>
          </a:xfrm>
          <a:prstGeom prst="rect">
            <a:avLst/>
          </a:prstGeom>
          <a:solidFill>
            <a:srgbClr val="F7F7F7"/>
          </a:solidFill>
          <a:ln w="9525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Text 73"/>
          <p:cNvSpPr/>
          <p:nvPr/>
        </p:nvSpPr>
        <p:spPr>
          <a:xfrm>
            <a:off x="3017520" y="37490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247</a:t>
            </a:r>
            <a:endParaRPr lang="en-US" sz="900" dirty="0"/>
          </a:p>
        </p:txBody>
      </p:sp>
      <p:sp>
        <p:nvSpPr>
          <p:cNvPr id="76" name="Text 74"/>
          <p:cNvSpPr/>
          <p:nvPr/>
        </p:nvSpPr>
        <p:spPr>
          <a:xfrm>
            <a:off x="548640" y="4315968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770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number = brightness of one pixel (0 – 255)</a:t>
            </a:r>
            <a:endParaRPr lang="en-US" sz="1100" dirty="0"/>
          </a:p>
        </p:txBody>
      </p:sp>
      <p:sp>
        <p:nvSpPr>
          <p:cNvPr id="77" name="Text 75"/>
          <p:cNvSpPr/>
          <p:nvPr/>
        </p:nvSpPr>
        <p:spPr>
          <a:xfrm>
            <a:off x="4206240" y="1371600"/>
            <a:ext cx="448056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45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grayscale photo = a grid of numbers, 0 (black) → 255 (white)</a:t>
            </a:r>
            <a:endParaRPr lang="en-US" sz="145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4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 photos: 3 grids — Red, Green, Blue</a:t>
            </a:r>
            <a:endParaRPr lang="en-US" sz="145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45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224×224 color photo = 150,528 numbers</a:t>
            </a:r>
            <a:endParaRPr lang="en-US" sz="145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4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'Find the cat' really means: find patterns in 150k numbers</a:t>
            </a:r>
            <a:endParaRPr lang="en-US" sz="145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45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human can write those rules. The network learns them.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neural network in one slide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54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'BRAIN' (SORT OF)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371600" y="1645920"/>
            <a:ext cx="1874520" cy="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371600" y="1645920"/>
            <a:ext cx="1874520" cy="132588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371600" y="1645920"/>
            <a:ext cx="1874520" cy="265176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371600" y="2529840"/>
            <a:ext cx="1874520" cy="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371600" y="2529840"/>
            <a:ext cx="1874520" cy="44196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371600" y="2529840"/>
            <a:ext cx="1874520" cy="176784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371600" y="3413760"/>
            <a:ext cx="1874520" cy="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371600" y="3413760"/>
            <a:ext cx="1874520" cy="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371600" y="3413760"/>
            <a:ext cx="1874520" cy="88392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371600" y="4297680"/>
            <a:ext cx="1874520" cy="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1371600" y="4297680"/>
            <a:ext cx="1874520" cy="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1371600" y="4297680"/>
            <a:ext cx="1874520" cy="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611880" y="1645920"/>
            <a:ext cx="1874520" cy="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611880" y="1645920"/>
            <a:ext cx="1874520" cy="265176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611880" y="2971800"/>
            <a:ext cx="1874520" cy="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611880" y="2971800"/>
            <a:ext cx="1874520" cy="132588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611880" y="4297680"/>
            <a:ext cx="1874520" cy="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611880" y="4297680"/>
            <a:ext cx="1874520" cy="0"/>
          </a:xfrm>
          <a:prstGeom prst="line">
            <a:avLst/>
          </a:prstGeom>
          <a:noFill/>
          <a:ln w="12700">
            <a:solidFill>
              <a:srgbClr val="C9D6B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1005840" y="1463040"/>
            <a:ext cx="384048" cy="384048"/>
          </a:xfrm>
          <a:prstGeom prst="ellipse">
            <a:avLst/>
          </a:prstGeom>
          <a:solidFill>
            <a:srgbClr val="2C5F2D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1005840" y="2346960"/>
            <a:ext cx="384048" cy="384048"/>
          </a:xfrm>
          <a:prstGeom prst="ellipse">
            <a:avLst/>
          </a:prstGeom>
          <a:solidFill>
            <a:srgbClr val="2C5F2D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1005840" y="3230880"/>
            <a:ext cx="384048" cy="384048"/>
          </a:xfrm>
          <a:prstGeom prst="ellipse">
            <a:avLst/>
          </a:prstGeom>
          <a:solidFill>
            <a:srgbClr val="2C5F2D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1005840" y="4114800"/>
            <a:ext cx="384048" cy="384048"/>
          </a:xfrm>
          <a:prstGeom prst="ellipse">
            <a:avLst/>
          </a:prstGeom>
          <a:solidFill>
            <a:srgbClr val="2C5F2D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46120" y="1463040"/>
            <a:ext cx="384048" cy="384048"/>
          </a:xfrm>
          <a:prstGeom prst="ellipse">
            <a:avLst/>
          </a:prstGeom>
          <a:solidFill>
            <a:srgbClr val="2C5F2D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246120" y="2788920"/>
            <a:ext cx="384048" cy="384048"/>
          </a:xfrm>
          <a:prstGeom prst="ellipse">
            <a:avLst/>
          </a:prstGeom>
          <a:solidFill>
            <a:srgbClr val="2C5F2D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3246120" y="4114800"/>
            <a:ext cx="384048" cy="384048"/>
          </a:xfrm>
          <a:prstGeom prst="ellipse">
            <a:avLst/>
          </a:prstGeom>
          <a:solidFill>
            <a:srgbClr val="2C5F2D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5486400" y="1463040"/>
            <a:ext cx="384048" cy="384048"/>
          </a:xfrm>
          <a:prstGeom prst="ellipse">
            <a:avLst/>
          </a:prstGeom>
          <a:solidFill>
            <a:srgbClr val="E8A33D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5486400" y="4114800"/>
            <a:ext cx="384048" cy="384048"/>
          </a:xfrm>
          <a:prstGeom prst="ellipse">
            <a:avLst/>
          </a:prstGeom>
          <a:solidFill>
            <a:srgbClr val="E8A33D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85800" y="452628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50" dirty="0">
                <a:solidFill>
                  <a:srgbClr val="6770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PIXELS IN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2606040" y="452628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50" dirty="0">
                <a:solidFill>
                  <a:srgbClr val="6770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 DETECTORS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5349240" y="452628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50" dirty="0">
                <a:solidFill>
                  <a:srgbClr val="6770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CAT? DOG?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6400800" y="1371600"/>
            <a:ext cx="22860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3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circle does simple math on its inputs</a:t>
            </a:r>
            <a:endParaRPr lang="en-US" sz="130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3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connection has a weight — a knob</a:t>
            </a:r>
            <a:endParaRPr lang="en-US" sz="130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3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= auto-tuning millions of knobs to reduce mistakes</a:t>
            </a:r>
            <a:endParaRPr lang="en-US" sz="1300" dirty="0"/>
          </a:p>
          <a:p>
            <a:pPr marL="177800" indent="-177800">
              <a:spcAft>
                <a:spcPts val="1200"/>
              </a:spcAft>
              <a:buSzPct val="100000"/>
              <a:buChar char="•"/>
            </a:pPr>
            <a:r>
              <a:rPr lang="en-US" sz="1300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guess? Nudge the knobs. Repeat.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networks SEE: simple → complex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54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CONVOLUTIONAL NEURAL NETWORKS (CNNS)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1938528" cy="2011680"/>
          </a:xfrm>
          <a:prstGeom prst="roundRect">
            <a:avLst>
              <a:gd name="adj" fmla="val 3302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581912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6770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12064" y="187452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edges &amp; colors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530352" y="2496312"/>
            <a:ext cx="17922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／ ＼ ｜ ―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432304" y="2423160"/>
            <a:ext cx="219456" cy="0"/>
          </a:xfrm>
          <a:prstGeom prst="line">
            <a:avLst/>
          </a:prstGeom>
          <a:noFill/>
          <a:ln w="31750">
            <a:solidFill>
              <a:srgbClr val="67705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688336" y="1417320"/>
            <a:ext cx="1938528" cy="2011680"/>
          </a:xfrm>
          <a:prstGeom prst="roundRect">
            <a:avLst>
              <a:gd name="adj" fmla="val 3302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688336" y="1581912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6770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743200" y="187452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textures &amp; curves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2761488" y="2496312"/>
            <a:ext cx="17922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fur, stripes, spots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2423160"/>
            <a:ext cx="219456" cy="0"/>
          </a:xfrm>
          <a:prstGeom prst="line">
            <a:avLst/>
          </a:prstGeom>
          <a:noFill/>
          <a:ln w="31750">
            <a:solidFill>
              <a:srgbClr val="67705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919472" y="1417320"/>
            <a:ext cx="1938528" cy="2011680"/>
          </a:xfrm>
          <a:prstGeom prst="roundRect">
            <a:avLst>
              <a:gd name="adj" fmla="val 3302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19472" y="1581912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6770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974336" y="187452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parts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4992624" y="2496312"/>
            <a:ext cx="17922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ears, whiskers,</a:t>
            </a:r>
            <a:endParaRPr lang="en-US" sz="12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snouts, paws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894576" y="2423160"/>
            <a:ext cx="219456" cy="0"/>
          </a:xfrm>
          <a:prstGeom prst="line">
            <a:avLst/>
          </a:prstGeom>
          <a:noFill/>
          <a:ln w="31750">
            <a:solidFill>
              <a:srgbClr val="67705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150608" y="1417320"/>
            <a:ext cx="1938528" cy="2011680"/>
          </a:xfrm>
          <a:prstGeom prst="roundRect">
            <a:avLst>
              <a:gd name="adj" fmla="val 3302"/>
            </a:avLst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150608" y="1581912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205472" y="187452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whole objects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7223760" y="2496312"/>
            <a:ext cx="17922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200" dirty="0">
                <a:solidFill>
                  <a:srgbClr val="EAF2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 🐱  vs  DOG 🐶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57200" y="37947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 like your visual cortex! </a:t>
            </a: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brain also detects edges first, then shapes, then objects. CNNs were inspired by experiments on real neurons (Nobel Prize, 1981).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 build the brain ourselves — brick by brick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54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 LINES OF CODE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1280160"/>
            <a:ext cx="41605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4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CNN is just a STACK of simple layers — like LEGO bricks</a:t>
            </a:r>
            <a:endParaRPr lang="en-US" sz="140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Conv2D = a team of tiny pattern detectors sliding across the photo</a:t>
            </a:r>
            <a:endParaRPr lang="en-US" sz="140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MaxPooling = shrink the image, keep the strongest signals</a:t>
            </a:r>
            <a:endParaRPr lang="en-US" sz="140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Dense = neurons that combine all the clues into a decision</a:t>
            </a:r>
            <a:endParaRPr lang="en-US" sz="1400" dirty="0"/>
          </a:p>
          <a:p>
            <a:pPr marL="177800" indent="-177800">
              <a:spcAft>
                <a:spcPts val="1100"/>
              </a:spcAft>
              <a:buSzPct val="100000"/>
              <a:buChar char="•"/>
            </a:pPr>
            <a:r>
              <a:rPr lang="en-US" sz="14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line of code has a comment telling you its job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983480" y="1188720"/>
            <a:ext cx="3657600" cy="457200"/>
          </a:xfrm>
          <a:prstGeom prst="roundRect">
            <a:avLst>
              <a:gd name="adj" fmla="val 12000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120640" y="118872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 IN  ·  96×96 pixels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6812280" y="1645920"/>
            <a:ext cx="0" cy="109728"/>
          </a:xfrm>
          <a:prstGeom prst="line">
            <a:avLst/>
          </a:prstGeom>
          <a:noFill/>
          <a:ln w="22860">
            <a:solidFill>
              <a:srgbClr val="67705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983480" y="1755648"/>
            <a:ext cx="3657600" cy="457200"/>
          </a:xfrm>
          <a:prstGeom prst="roundRect">
            <a:avLst>
              <a:gd name="adj" fmla="val 12000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120640" y="1755648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Conv2D → detect patterns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812280" y="2212848"/>
            <a:ext cx="0" cy="109728"/>
          </a:xfrm>
          <a:prstGeom prst="line">
            <a:avLst/>
          </a:prstGeom>
          <a:noFill/>
          <a:ln w="22860">
            <a:solidFill>
              <a:srgbClr val="67705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983480" y="2322576"/>
            <a:ext cx="3657600" cy="457200"/>
          </a:xfrm>
          <a:prstGeom prst="roundRect">
            <a:avLst>
              <a:gd name="adj" fmla="val 12000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120640" y="2322576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MaxPooling → shrink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812280" y="2779776"/>
            <a:ext cx="0" cy="109728"/>
          </a:xfrm>
          <a:prstGeom prst="line">
            <a:avLst/>
          </a:prstGeom>
          <a:noFill/>
          <a:ln w="22860">
            <a:solidFill>
              <a:srgbClr val="67705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983480" y="2889504"/>
            <a:ext cx="3657600" cy="457200"/>
          </a:xfrm>
          <a:prstGeom prst="roundRect">
            <a:avLst>
              <a:gd name="adj" fmla="val 12000"/>
            </a:avLst>
          </a:prstGeom>
          <a:solidFill>
            <a:srgbClr val="DCEAC4"/>
          </a:solidFill>
          <a:ln w="12700">
            <a:solidFill>
              <a:srgbClr val="DCEA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120640" y="2889504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6770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…repeat 3× (bigger patterns)…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812280" y="3346704"/>
            <a:ext cx="0" cy="109728"/>
          </a:xfrm>
          <a:prstGeom prst="line">
            <a:avLst/>
          </a:prstGeom>
          <a:noFill/>
          <a:ln w="22860">
            <a:solidFill>
              <a:srgbClr val="67705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983480" y="3456432"/>
            <a:ext cx="3657600" cy="457200"/>
          </a:xfrm>
          <a:prstGeom prst="roundRect">
            <a:avLst>
              <a:gd name="adj" fmla="val 12000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120640" y="3456432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Dense → combine the clues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812280" y="3913632"/>
            <a:ext cx="0" cy="109728"/>
          </a:xfrm>
          <a:prstGeom prst="line">
            <a:avLst/>
          </a:prstGeom>
          <a:noFill/>
          <a:ln w="22860">
            <a:solidFill>
              <a:srgbClr val="67705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983480" y="4023360"/>
            <a:ext cx="3657600" cy="457200"/>
          </a:xfrm>
          <a:prstGeom prst="roundRect">
            <a:avLst>
              <a:gd name="adj" fmla="val 12000"/>
            </a:avLst>
          </a:prstGeom>
          <a:solidFill>
            <a:srgbClr val="2C5F2D"/>
          </a:solidFill>
          <a:ln w="12700">
            <a:solidFill>
              <a:srgbClr val="2C5F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120640" y="40233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cat 🐱 or dog 🐶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Words you'll use all week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54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 LIKE AN ML ENGINEER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4069080" cy="969264"/>
          </a:xfrm>
          <a:prstGeom prst="roundRect">
            <a:avLst>
              <a:gd name="adj" fmla="val 6604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325880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dataset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627632"/>
            <a:ext cx="3703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collection of labeled examples (photos + answers)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72584" y="1234440"/>
            <a:ext cx="4069080" cy="969264"/>
          </a:xfrm>
          <a:prstGeom prst="roundRect">
            <a:avLst>
              <a:gd name="adj" fmla="val 6604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55464" y="1325880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training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55464" y="1627632"/>
            <a:ext cx="3703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 adjusting itself to make fewer mistakes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350008"/>
            <a:ext cx="4069080" cy="969264"/>
          </a:xfrm>
          <a:prstGeom prst="roundRect">
            <a:avLst>
              <a:gd name="adj" fmla="val 6604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441448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epoch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2743200"/>
            <a:ext cx="3703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full pass through every training photo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72584" y="2350008"/>
            <a:ext cx="4069080" cy="969264"/>
          </a:xfrm>
          <a:prstGeom prst="roundRect">
            <a:avLst>
              <a:gd name="adj" fmla="val 6604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55464" y="2441448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accuracy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55464" y="2743200"/>
            <a:ext cx="3703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of photos the model labels correctly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465576"/>
            <a:ext cx="4069080" cy="969264"/>
          </a:xfrm>
          <a:prstGeom prst="roundRect">
            <a:avLst>
              <a:gd name="adj" fmla="val 6604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557016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validation set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" y="3858768"/>
            <a:ext cx="3703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photos held back for a fair, never-seen test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672584" y="3465576"/>
            <a:ext cx="4069080" cy="969264"/>
          </a:xfrm>
          <a:prstGeom prst="roundRect">
            <a:avLst>
              <a:gd name="adj" fmla="val 6604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55464" y="3557016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5F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confidence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855464" y="3858768"/>
            <a:ext cx="3703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sure the model is — 99% can still be wrong!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9333c23-cac7-42f4-9989-5cee3d4a79c0}" enabled="0" method="" siteId="{e9333c23-cac7-42f4-9989-5cee3d4a79c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914</Words>
  <Application>Microsoft Macintosh PowerPoint</Application>
  <PresentationFormat>On-screen Show (16:9)</PresentationFormat>
  <Paragraphs>171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Consolas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2 — Introduction to AI &amp; Image Classification</dc:title>
  <dc:subject>PptxGenJS Presentation</dc:subject>
  <dc:creator>Animal AI Camp — JMU Track 3</dc:creator>
  <cp:lastModifiedBy>Hasan, Moh Khalid - dwtn6r</cp:lastModifiedBy>
  <cp:revision>1</cp:revision>
  <dcterms:created xsi:type="dcterms:W3CDTF">2026-06-08T00:48:06Z</dcterms:created>
  <dcterms:modified xsi:type="dcterms:W3CDTF">2026-06-09T04:49:38Z</dcterms:modified>
</cp:coreProperties>
</file>